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6" r:id="rId3"/>
    <p:sldId id="282" r:id="rId4"/>
    <p:sldId id="279" r:id="rId5"/>
    <p:sldId id="281" r:id="rId6"/>
    <p:sldId id="280" r:id="rId7"/>
    <p:sldId id="283" r:id="rId8"/>
    <p:sldId id="284" r:id="rId9"/>
    <p:sldId id="285" r:id="rId10"/>
    <p:sldId id="294" r:id="rId11"/>
    <p:sldId id="276" r:id="rId12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3B"/>
    <a:srgbClr val="F68426"/>
    <a:srgbClr val="F47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8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1756321"/>
            <a:ext cx="8407400" cy="42158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5" y="349814"/>
            <a:ext cx="972382" cy="936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872"/>
            <a:ext cx="10168088" cy="6846853"/>
          </a:xfrm>
          <a:prstGeom prst="rect">
            <a:avLst/>
          </a:prstGeom>
        </p:spPr>
      </p:pic>
      <p:sp>
        <p:nvSpPr>
          <p:cNvPr id="12" name="object 3"/>
          <p:cNvSpPr/>
          <p:nvPr/>
        </p:nvSpPr>
        <p:spPr>
          <a:xfrm>
            <a:off x="-4267" y="2573"/>
            <a:ext cx="10183082" cy="1874988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-23084" y="5617204"/>
            <a:ext cx="10183083" cy="2002797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5"/>
          <p:cNvSpPr/>
          <p:nvPr/>
        </p:nvSpPr>
        <p:spPr>
          <a:xfrm>
            <a:off x="1590022" y="509322"/>
            <a:ext cx="1359019" cy="254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3064377" y="556675"/>
            <a:ext cx="106722" cy="195151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1932716" y="916974"/>
            <a:ext cx="1919837" cy="350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503971" y="352386"/>
            <a:ext cx="974591" cy="93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7"/>
          <p:cNvSpPr/>
          <p:nvPr/>
        </p:nvSpPr>
        <p:spPr>
          <a:xfrm>
            <a:off x="3198876" y="608849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0"/>
          <p:cNvSpPr txBox="1"/>
          <p:nvPr/>
        </p:nvSpPr>
        <p:spPr>
          <a:xfrm>
            <a:off x="3403600" y="6172200"/>
            <a:ext cx="6095999" cy="697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111"/>
            <a:r>
              <a:rPr sz="4400" dirty="0">
                <a:solidFill>
                  <a:srgbClr val="FFFFFF"/>
                </a:solidFill>
                <a:latin typeface="Gill Sans Light"/>
                <a:cs typeface="Gill Sans Light"/>
              </a:rPr>
              <a:t>Fases</a:t>
            </a:r>
            <a:r>
              <a:rPr sz="4400" spc="6" dirty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400" dirty="0">
                <a:solidFill>
                  <a:srgbClr val="FFFFFF"/>
                </a:solidFill>
                <a:latin typeface="Gill Sans Light"/>
                <a:cs typeface="Gill Sans Light"/>
              </a:rPr>
              <a:t>da </a:t>
            </a:r>
            <a:r>
              <a:rPr sz="4400" b="1" spc="-361" dirty="0">
                <a:solidFill>
                  <a:srgbClr val="FFFFFF"/>
                </a:solidFill>
                <a:latin typeface="Gill Sans SemiBold"/>
                <a:cs typeface="Gill Sans SemiBold"/>
              </a:rPr>
              <a:t>T</a:t>
            </a:r>
            <a:r>
              <a:rPr sz="4400" b="1" dirty="0">
                <a:solidFill>
                  <a:srgbClr val="FFFFFF"/>
                </a:solidFill>
                <a:latin typeface="Gill Sans SemiBold"/>
                <a:cs typeface="Gill Sans SemiBold"/>
              </a:rPr>
              <a:t>ransformação</a:t>
            </a:r>
            <a:endParaRPr lang="x-none" sz="4400" b="1" dirty="0">
              <a:solidFill>
                <a:srgbClr val="FFFFFF"/>
              </a:solidFill>
              <a:latin typeface="Gill Sans SemiBold"/>
              <a:cs typeface="Gill Sans SemiBold"/>
            </a:endParaRPr>
          </a:p>
          <a:p>
            <a:pPr marL="14111" algn="r"/>
            <a:r>
              <a:rPr lang="x-none" sz="2400" b="1" dirty="0">
                <a:solidFill>
                  <a:srgbClr val="FFFFFF"/>
                </a:solidFill>
                <a:latin typeface="Gill Sans Light"/>
                <a:cs typeface="Gill Sans Light"/>
              </a:rPr>
              <a:t>Sonhando uma nova escola </a:t>
            </a:r>
          </a:p>
          <a:p>
            <a:pPr marL="14111" algn="r"/>
            <a:r>
              <a:rPr lang="x-none" sz="2400" b="1" dirty="0">
                <a:solidFill>
                  <a:srgbClr val="FFFFFF"/>
                </a:solidFill>
                <a:latin typeface="Gill Sans Light"/>
                <a:cs typeface="Gill Sans Light"/>
              </a:rPr>
              <a:t>Escola Eva Santos - Uruçuca – Bahia </a:t>
            </a:r>
            <a:endParaRPr sz="24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268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700" y="346790"/>
            <a:ext cx="92837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4455"/>
              </a:lnSpc>
              <a:tabLst>
                <a:tab pos="8394065" algn="l"/>
              </a:tabLst>
            </a:pPr>
            <a:r>
              <a:rPr lang="pt-BR" sz="3600" b="1" u="sng" dirty="0" smtClean="0">
                <a:solidFill>
                  <a:srgbClr val="3382AA"/>
                </a:solidFill>
                <a:latin typeface="Verdana"/>
                <a:cs typeface="Verdana"/>
              </a:rPr>
              <a:t>Sonho que se sonha junto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" y="5493218"/>
            <a:ext cx="9448800" cy="1435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800" dirty="0">
              <a:latin typeface="Verdana"/>
              <a:cs typeface="Verdan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89000" y="2794338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Verdana"/>
                <a:cs typeface="Verdana"/>
              </a:rPr>
              <a:t>Apesar dos desafios, </a:t>
            </a:r>
            <a:r>
              <a:rPr lang="pt-BR" sz="2400" dirty="0" smtClean="0">
                <a:latin typeface="Verdana"/>
                <a:cs typeface="Verdana"/>
              </a:rPr>
              <a:t>a gestora avalia </a:t>
            </a:r>
            <a:r>
              <a:rPr lang="pt-BR" sz="2400" dirty="0">
                <a:latin typeface="Verdana"/>
                <a:cs typeface="Verdana"/>
              </a:rPr>
              <a:t>que a escola já avançou muito. “A gente está vendo as crianças se envolvendo, os professores, os auxiliares. A relação entre o pessoal da equipe da escola melhorou muito, especialmente do meio do ano pra cá. Aumentou o diálogo, está mais unida. Está valendo a </a:t>
            </a:r>
            <a:r>
              <a:rPr lang="pt-BR" sz="2400" dirty="0" smtClean="0">
                <a:latin typeface="Verdana"/>
                <a:cs typeface="Verdana"/>
              </a:rPr>
              <a:t>pena”. </a:t>
            </a:r>
            <a:r>
              <a:rPr lang="pt-BR" sz="2400" dirty="0">
                <a:solidFill>
                  <a:srgbClr val="7B7B6D"/>
                </a:solidFill>
                <a:latin typeface="Verdana"/>
                <a:cs typeface="Verdana"/>
              </a:rPr>
              <a:t> </a:t>
            </a:r>
            <a:endParaRPr lang="pt-BR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2235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54600" cy="7620000"/>
          </a:xfrm>
          <a:custGeom>
            <a:avLst/>
            <a:gdLst/>
            <a:ahLst/>
            <a:cxnLst/>
            <a:rect l="l" t="t" r="r" b="b"/>
            <a:pathLst>
              <a:path w="5054600" h="7620000">
                <a:moveTo>
                  <a:pt x="0" y="7620000"/>
                </a:moveTo>
                <a:lnTo>
                  <a:pt x="5054600" y="7620000"/>
                </a:lnTo>
                <a:lnTo>
                  <a:pt x="50546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58203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spc="-37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800" spc="-7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ansformação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653" y="4577575"/>
            <a:ext cx="5054346" cy="1535658"/>
          </a:xfrm>
          <a:custGeom>
            <a:avLst/>
            <a:gdLst/>
            <a:ahLst/>
            <a:cxnLst/>
            <a:rect l="l" t="t" r="r" b="b"/>
            <a:pathLst>
              <a:path w="5054346" h="1535658">
                <a:moveTo>
                  <a:pt x="0" y="1535658"/>
                </a:moveTo>
                <a:lnTo>
                  <a:pt x="5054346" y="1535658"/>
                </a:lnTo>
                <a:lnTo>
                  <a:pt x="5054346" y="0"/>
                </a:lnTo>
                <a:lnTo>
                  <a:pt x="0" y="0"/>
                </a:lnTo>
                <a:lnTo>
                  <a:pt x="0" y="1535658"/>
                </a:lnTo>
                <a:close/>
              </a:path>
            </a:pathLst>
          </a:custGeom>
          <a:solidFill>
            <a:srgbClr val="9F78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653" y="3047885"/>
            <a:ext cx="5054346" cy="1535671"/>
          </a:xfrm>
          <a:custGeom>
            <a:avLst/>
            <a:gdLst/>
            <a:ahLst/>
            <a:cxnLst/>
            <a:rect l="l" t="t" r="r" b="b"/>
            <a:pathLst>
              <a:path w="5054346" h="1535671">
                <a:moveTo>
                  <a:pt x="0" y="1535671"/>
                </a:moveTo>
                <a:lnTo>
                  <a:pt x="5054346" y="1535671"/>
                </a:lnTo>
                <a:lnTo>
                  <a:pt x="5054346" y="0"/>
                </a:lnTo>
                <a:lnTo>
                  <a:pt x="0" y="0"/>
                </a:lnTo>
                <a:lnTo>
                  <a:pt x="0" y="1535671"/>
                </a:lnTo>
                <a:close/>
              </a:path>
            </a:pathLst>
          </a:custGeom>
          <a:solidFill>
            <a:srgbClr val="CC6A70"/>
          </a:solidFill>
        </p:spPr>
        <p:txBody>
          <a:bodyPr wrap="square" lIns="0" tIns="0" rIns="0" bIns="0" rtlCol="0">
            <a:noAutofit/>
          </a:bodyPr>
          <a:lstStyle/>
          <a:p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5653" y="6107252"/>
            <a:ext cx="5054346" cy="1512747"/>
          </a:xfrm>
          <a:custGeom>
            <a:avLst/>
            <a:gdLst/>
            <a:ahLst/>
            <a:cxnLst/>
            <a:rect l="l" t="t" r="r" b="b"/>
            <a:pathLst>
              <a:path w="5054346" h="1512747">
                <a:moveTo>
                  <a:pt x="0" y="1512747"/>
                </a:moveTo>
                <a:lnTo>
                  <a:pt x="5054346" y="1512747"/>
                </a:lnTo>
                <a:lnTo>
                  <a:pt x="5054346" y="0"/>
                </a:lnTo>
                <a:lnTo>
                  <a:pt x="0" y="0"/>
                </a:lnTo>
                <a:lnTo>
                  <a:pt x="0" y="1512747"/>
                </a:lnTo>
                <a:close/>
              </a:path>
            </a:pathLst>
          </a:custGeom>
          <a:solidFill>
            <a:srgbClr val="ECC7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653" y="0"/>
            <a:ext cx="5054346" cy="1524177"/>
          </a:xfrm>
          <a:custGeom>
            <a:avLst/>
            <a:gdLst/>
            <a:ahLst/>
            <a:cxnLst/>
            <a:rect l="l" t="t" r="r" b="b"/>
            <a:pathLst>
              <a:path w="5054346" h="1524177">
                <a:moveTo>
                  <a:pt x="0" y="1524177"/>
                </a:moveTo>
                <a:lnTo>
                  <a:pt x="5054346" y="1524177"/>
                </a:lnTo>
                <a:lnTo>
                  <a:pt x="5054346" y="0"/>
                </a:lnTo>
                <a:lnTo>
                  <a:pt x="0" y="0"/>
                </a:lnTo>
                <a:lnTo>
                  <a:pt x="0" y="1524177"/>
                </a:lnTo>
                <a:close/>
              </a:path>
            </a:pathLst>
          </a:custGeom>
          <a:solidFill>
            <a:srgbClr val="5B9B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653" y="1518196"/>
            <a:ext cx="5054346" cy="1535658"/>
          </a:xfrm>
          <a:custGeom>
            <a:avLst/>
            <a:gdLst/>
            <a:ahLst/>
            <a:cxnLst/>
            <a:rect l="l" t="t" r="r" b="b"/>
            <a:pathLst>
              <a:path w="5054346" h="1535658">
                <a:moveTo>
                  <a:pt x="0" y="1535658"/>
                </a:moveTo>
                <a:lnTo>
                  <a:pt x="5054346" y="1535658"/>
                </a:lnTo>
                <a:lnTo>
                  <a:pt x="5054346" y="0"/>
                </a:lnTo>
                <a:lnTo>
                  <a:pt x="0" y="0"/>
                </a:lnTo>
                <a:lnTo>
                  <a:pt x="0" y="1535658"/>
                </a:lnTo>
                <a:close/>
              </a:path>
            </a:pathLst>
          </a:custGeom>
          <a:solidFill>
            <a:srgbClr val="AFCC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07100" y="609600"/>
            <a:ext cx="1805939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Sensibilização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7100" y="2133600"/>
            <a:ext cx="248602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1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omada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Decisão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07100" y="3706247"/>
            <a:ext cx="82931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Sonho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7100" y="5105400"/>
            <a:ext cx="291592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Seleção de Prioridades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7100" y="6705600"/>
            <a:ext cx="176657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Planejamento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9485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400" y="346790"/>
            <a:ext cx="84074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4455"/>
              </a:lnSpc>
              <a:tabLst>
                <a:tab pos="8394065" algn="l"/>
              </a:tabLst>
            </a:pPr>
            <a:r>
              <a:rPr lang="pt-BR"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Onde acontece essa história?</a:t>
            </a: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5998550"/>
            <a:ext cx="9090660" cy="9817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pt-BR" sz="2000" dirty="0">
                <a:latin typeface="Verdana"/>
                <a:cs typeface="Verdana"/>
              </a:rPr>
              <a:t>A Escola de Educação Infantil Eva Santos fica na vila de Serra Grande, distrito do município de Uruçuca, sul da Bahia.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017"/>
            <a:ext cx="10159999" cy="46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0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400" y="346790"/>
            <a:ext cx="84074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4455"/>
              </a:lnSpc>
              <a:tabLst>
                <a:tab pos="8394065" algn="l"/>
              </a:tabLst>
            </a:pPr>
            <a:r>
              <a:rPr lang="pt-BR"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1ª fase: Sensibilização</a:t>
            </a: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5334000"/>
            <a:ext cx="9090660" cy="9817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pt-BR" sz="2000" dirty="0" smtClean="0">
                <a:latin typeface="Verdana"/>
                <a:cs typeface="Verdana"/>
              </a:rPr>
              <a:t>Em julho de 2014, </a:t>
            </a:r>
            <a:r>
              <a:rPr lang="pt-BR" sz="2000" dirty="0">
                <a:latin typeface="Verdana"/>
                <a:cs typeface="Verdana"/>
              </a:rPr>
              <a:t>a equipe pedagógica da escola </a:t>
            </a:r>
            <a:r>
              <a:rPr lang="pt-BR" sz="2000" dirty="0" smtClean="0">
                <a:latin typeface="Verdana"/>
                <a:cs typeface="Verdana"/>
              </a:rPr>
              <a:t>participou de </a:t>
            </a:r>
            <a:r>
              <a:rPr lang="pt-BR" sz="2000" dirty="0">
                <a:latin typeface="Verdana"/>
                <a:cs typeface="Verdana"/>
              </a:rPr>
              <a:t>16 horas de formação, </a:t>
            </a:r>
            <a:r>
              <a:rPr lang="pt-BR" sz="2000" dirty="0" smtClean="0">
                <a:latin typeface="Verdana"/>
                <a:cs typeface="Verdana"/>
              </a:rPr>
              <a:t>para </a:t>
            </a:r>
            <a:r>
              <a:rPr lang="pt-BR" sz="2000" dirty="0">
                <a:latin typeface="Verdana"/>
                <a:cs typeface="Verdana"/>
              </a:rPr>
              <a:t>conhecer </a:t>
            </a:r>
            <a:r>
              <a:rPr lang="pt-BR" sz="2000" dirty="0" smtClean="0">
                <a:latin typeface="Verdana"/>
                <a:cs typeface="Verdana"/>
              </a:rPr>
              <a:t>as bases do Projeto </a:t>
            </a:r>
            <a:r>
              <a:rPr lang="pt-BR" sz="2000" dirty="0">
                <a:latin typeface="Verdana"/>
                <a:cs typeface="Verdana"/>
              </a:rPr>
              <a:t>Comunidade de Aprendizagem.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5" name="Picture 2" descr="Luciana Gorzel, coordenadora, Adriana de Almeida, diretora-adjunta, e Liziania Madureira, direto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96" y="1204729"/>
            <a:ext cx="5775008" cy="385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9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400" y="346790"/>
            <a:ext cx="84074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4455"/>
              </a:lnSpc>
              <a:tabLst>
                <a:tab pos="8394065" algn="l"/>
              </a:tabLst>
            </a:pPr>
            <a:r>
              <a:rPr lang="pt-BR"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2ª fase: Tomada de decisão</a:t>
            </a: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9" y="5998550"/>
            <a:ext cx="9090660" cy="9817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pt-BR" sz="2000" dirty="0">
                <a:latin typeface="Verdana"/>
                <a:cs typeface="Verdana"/>
              </a:rPr>
              <a:t>Em 8 de agosto de 2014, a escola </a:t>
            </a:r>
            <a:r>
              <a:rPr lang="pt-BR" sz="2000" dirty="0" smtClean="0">
                <a:latin typeface="Verdana"/>
                <a:cs typeface="Verdana"/>
              </a:rPr>
              <a:t>Eva Santos</a:t>
            </a:r>
            <a:r>
              <a:rPr lang="pt-BR" sz="2000" dirty="0">
                <a:latin typeface="Verdana"/>
                <a:cs typeface="Verdana"/>
              </a:rPr>
              <a:t> </a:t>
            </a:r>
            <a:r>
              <a:rPr lang="pt-BR" sz="2000" dirty="0" smtClean="0">
                <a:latin typeface="Verdana"/>
                <a:cs typeface="Verdana"/>
              </a:rPr>
              <a:t>tomou a decisão de </a:t>
            </a:r>
            <a:r>
              <a:rPr lang="pt-BR" sz="2000" dirty="0">
                <a:latin typeface="Verdana"/>
                <a:cs typeface="Verdana"/>
              </a:rPr>
              <a:t>transformar-se em uma Comunidade de Aprendizagem.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32774"/>
            <a:ext cx="6653213" cy="4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400" y="346790"/>
            <a:ext cx="84074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4455"/>
              </a:lnSpc>
              <a:tabLst>
                <a:tab pos="8394065" algn="l"/>
              </a:tabLst>
            </a:pPr>
            <a:r>
              <a:rPr lang="pt-BR"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3ª fase: Sonho</a:t>
            </a: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399" y="5348338"/>
            <a:ext cx="9601200" cy="9817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pt-BR" sz="2000" dirty="0" smtClean="0">
                <a:latin typeface="Verdana"/>
                <a:cs typeface="Verdana"/>
              </a:rPr>
              <a:t>No mesmo dia a comunidade ali reunida, familiares, funcionários da escola, professores, gestores e coordenadores compartilharam seus sonhos de melhoria para aquela escola, de modo a favorecer uma melhor aprendizagem para as crianças.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066800"/>
            <a:ext cx="6210302" cy="41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400" y="346790"/>
            <a:ext cx="84074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4455"/>
              </a:lnSpc>
              <a:tabLst>
                <a:tab pos="8394065" algn="l"/>
              </a:tabLst>
            </a:pPr>
            <a:r>
              <a:rPr lang="pt-BR"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Alguns dos sonhos...</a:t>
            </a: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1600" y="1676400"/>
            <a:ext cx="3556000" cy="9817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pt-BR" sz="2000" dirty="0" smtClean="0">
                <a:latin typeface="Verdana"/>
                <a:cs typeface="Verdana"/>
              </a:rPr>
              <a:t>Mais </a:t>
            </a:r>
            <a:r>
              <a:rPr lang="pt-BR" sz="2000" dirty="0">
                <a:latin typeface="Verdana"/>
                <a:cs typeface="Verdana"/>
              </a:rPr>
              <a:t>saídas e passeios, com participação dos </a:t>
            </a:r>
            <a:r>
              <a:rPr lang="pt-BR" sz="2000" dirty="0" smtClean="0">
                <a:latin typeface="Verdana"/>
                <a:cs typeface="Verdana"/>
              </a:rPr>
              <a:t>pais.</a:t>
            </a:r>
          </a:p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pt-BR" sz="2000" dirty="0" smtClean="0">
                <a:latin typeface="Verdana"/>
                <a:cs typeface="Verdana"/>
              </a:rPr>
              <a:t>Qualificação </a:t>
            </a:r>
            <a:r>
              <a:rPr lang="pt-BR" sz="2000" dirty="0">
                <a:latin typeface="Verdana"/>
                <a:cs typeface="Verdana"/>
              </a:rPr>
              <a:t>de </a:t>
            </a:r>
            <a:r>
              <a:rPr lang="pt-BR" sz="2000" dirty="0" smtClean="0">
                <a:latin typeface="Verdana"/>
                <a:cs typeface="Verdana"/>
              </a:rPr>
              <a:t>professores.</a:t>
            </a:r>
          </a:p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pt-BR" sz="2000" dirty="0" smtClean="0">
                <a:latin typeface="Verdana"/>
                <a:cs typeface="Verdana"/>
              </a:rPr>
              <a:t>Formação </a:t>
            </a:r>
            <a:r>
              <a:rPr lang="pt-BR" sz="2000" dirty="0">
                <a:latin typeface="Verdana"/>
                <a:cs typeface="Verdana"/>
              </a:rPr>
              <a:t>de </a:t>
            </a:r>
            <a:r>
              <a:rPr lang="pt-BR" sz="2000" dirty="0" smtClean="0">
                <a:latin typeface="Verdana"/>
                <a:cs typeface="Verdana"/>
              </a:rPr>
              <a:t>familiares</a:t>
            </a:r>
          </a:p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pt-BR" sz="2000" dirty="0" smtClean="0">
                <a:latin typeface="Verdana"/>
                <a:cs typeface="Verdana"/>
              </a:rPr>
              <a:t>Novos brinquedos.</a:t>
            </a:r>
          </a:p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pt-BR" sz="2000" dirty="0" smtClean="0">
                <a:latin typeface="Verdana"/>
                <a:cs typeface="Verdana"/>
              </a:rPr>
              <a:t>Cabana.</a:t>
            </a:r>
          </a:p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pt-BR" sz="2000" dirty="0" smtClean="0">
                <a:latin typeface="Verdana"/>
                <a:cs typeface="Verdana"/>
              </a:rPr>
              <a:t>Sapato para todas as crianças.</a:t>
            </a:r>
          </a:p>
          <a:p>
            <a:pPr marL="355600" indent="-34290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pt-BR" sz="2000" dirty="0" smtClean="0">
                <a:latin typeface="Verdana"/>
                <a:cs typeface="Verdana"/>
              </a:rPr>
              <a:t>Um </a:t>
            </a:r>
            <a:r>
              <a:rPr lang="pt-BR" sz="2000" dirty="0">
                <a:latin typeface="Verdana"/>
                <a:cs typeface="Verdana"/>
              </a:rPr>
              <a:t>freezer novo. </a:t>
            </a:r>
            <a:endParaRPr lang="pt-BR" sz="200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Aft>
                <a:spcPts val="1200"/>
              </a:spcAft>
            </a:pPr>
            <a:endParaRPr sz="2000" dirty="0">
              <a:latin typeface="Verdana"/>
              <a:cs typeface="Verdana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2225" t="2934" r="16871" b="27258"/>
          <a:stretch/>
        </p:blipFill>
        <p:spPr>
          <a:xfrm>
            <a:off x="355600" y="1300249"/>
            <a:ext cx="5613400" cy="54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0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400" y="346790"/>
            <a:ext cx="84074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4455"/>
              </a:lnSpc>
              <a:tabLst>
                <a:tab pos="8394065" algn="l"/>
              </a:tabLst>
            </a:pPr>
            <a:r>
              <a:rPr lang="pt-BR" sz="3600" b="1" u="sng" dirty="0">
                <a:solidFill>
                  <a:srgbClr val="3382AA"/>
                </a:solidFill>
                <a:latin typeface="Verdana"/>
                <a:cs typeface="Verdana"/>
              </a:rPr>
              <a:t>4</a:t>
            </a:r>
            <a:r>
              <a:rPr lang="pt-BR" sz="3600" b="1" u="sng" dirty="0" smtClean="0">
                <a:solidFill>
                  <a:srgbClr val="3382AA"/>
                </a:solidFill>
                <a:latin typeface="Verdana"/>
                <a:cs typeface="Verdana"/>
              </a:rPr>
              <a:t>ª fase: Seleção de prioridades</a:t>
            </a: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pic>
        <p:nvPicPr>
          <p:cNvPr id="2050" name="Picture 2" descr="http://www.comunidadedeaprendizagem.com/uploads/posts/images/1407860915EEI%20eva%20santo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371600"/>
            <a:ext cx="56388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270000" y="5655608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pt-BR" sz="2000" dirty="0" smtClean="0">
                <a:latin typeface="Verdana"/>
                <a:cs typeface="Verdana"/>
              </a:rPr>
              <a:t>Uma comissão mista organizou e categorizou os sonhos </a:t>
            </a:r>
            <a:r>
              <a:rPr lang="pt-BR" sz="2000" dirty="0">
                <a:latin typeface="Verdana"/>
                <a:cs typeface="Verdana"/>
              </a:rPr>
              <a:t>por </a:t>
            </a:r>
            <a:r>
              <a:rPr lang="pt-BR" sz="2000" dirty="0" smtClean="0">
                <a:latin typeface="Verdana"/>
                <a:cs typeface="Verdana"/>
              </a:rPr>
              <a:t>temas e analisou </a:t>
            </a:r>
            <a:r>
              <a:rPr lang="pt-BR" sz="2000" dirty="0">
                <a:latin typeface="Verdana"/>
                <a:cs typeface="Verdana"/>
              </a:rPr>
              <a:t>quais deles eram </a:t>
            </a:r>
            <a:r>
              <a:rPr lang="pt-BR" sz="2000" dirty="0" smtClean="0">
                <a:latin typeface="Verdana"/>
                <a:cs typeface="Verdana"/>
              </a:rPr>
              <a:t>prioridade.</a:t>
            </a:r>
            <a:endParaRPr lang="pt-BR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7643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400" y="346790"/>
            <a:ext cx="8407400" cy="5786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ts val="4455"/>
              </a:lnSpc>
              <a:tabLst>
                <a:tab pos="8394065" algn="l"/>
              </a:tabLst>
            </a:pPr>
            <a:r>
              <a:rPr lang="pt-BR" sz="3600" b="1" u="sng" dirty="0" smtClean="0">
                <a:solidFill>
                  <a:srgbClr val="3382AA"/>
                </a:solidFill>
                <a:latin typeface="Verdadna"/>
                <a:cs typeface="Verdadna"/>
              </a:rPr>
              <a:t>5ª fase: Planejamento</a:t>
            </a:r>
            <a:r>
              <a:rPr sz="3800" b="1" u="sng" dirty="0" smtClean="0">
                <a:solidFill>
                  <a:srgbClr val="3382AA"/>
                </a:solidFill>
                <a:latin typeface="Verdadna"/>
                <a:cs typeface="Verdadna"/>
              </a:rPr>
              <a:t>	</a:t>
            </a:r>
            <a:endParaRPr sz="3800" dirty="0">
              <a:latin typeface="Verdadna"/>
              <a:cs typeface="Verdad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" y="5493218"/>
            <a:ext cx="9448800" cy="1435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800" dirty="0">
              <a:latin typeface="Verdana"/>
              <a:cs typeface="Verdana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37200" y="1524000"/>
            <a:ext cx="441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pt-BR" sz="2000" dirty="0" smtClean="0">
                <a:latin typeface="Verdadna"/>
                <a:cs typeface="Verdadna"/>
              </a:rPr>
              <a:t>Em assembleia foi apresentado o trabalho dessa primeira comissão, expuseram as prioridades para validação da assembleia e foram formadas mais Comissões Mistas para planejar como realizar os variados sonhos e como implementar algumas Atuações Educativas de Êxito:</a:t>
            </a:r>
          </a:p>
          <a:p>
            <a:pPr marL="12700"/>
            <a:endParaRPr lang="pt-BR" sz="2000" dirty="0">
              <a:latin typeface="Verdadna"/>
              <a:cs typeface="Verdadna"/>
            </a:endParaRPr>
          </a:p>
          <a:p>
            <a:pPr marL="355600" indent="-342900" algn="ctr">
              <a:spcAft>
                <a:spcPts val="600"/>
              </a:spcAft>
              <a:buFont typeface="Arial"/>
              <a:buChar char="•"/>
            </a:pPr>
            <a:r>
              <a:rPr lang="pt-BR" sz="2000" dirty="0" smtClean="0">
                <a:latin typeface="Verdadna"/>
                <a:cs typeface="Verdadna"/>
              </a:rPr>
              <a:t>Infraestrutura</a:t>
            </a:r>
            <a:endParaRPr lang="pt-BR" sz="2000" dirty="0">
              <a:latin typeface="Verdadna"/>
              <a:cs typeface="Verdadna"/>
            </a:endParaRPr>
          </a:p>
          <a:p>
            <a:pPr marL="355600" indent="-342900" algn="ctr">
              <a:spcAft>
                <a:spcPts val="600"/>
              </a:spcAft>
              <a:buFont typeface="Arial"/>
              <a:buChar char="•"/>
            </a:pPr>
            <a:r>
              <a:rPr lang="pt-BR" sz="2000" dirty="0" smtClean="0">
                <a:latin typeface="Verdadna"/>
                <a:cs typeface="Verdadna"/>
              </a:rPr>
              <a:t>Pedagógica</a:t>
            </a:r>
            <a:endParaRPr lang="pt-BR" sz="2000" dirty="0">
              <a:latin typeface="Verdadna"/>
              <a:cs typeface="Verdadna"/>
            </a:endParaRPr>
          </a:p>
          <a:p>
            <a:pPr marL="355600" indent="-342900" algn="ctr">
              <a:spcAft>
                <a:spcPts val="600"/>
              </a:spcAft>
              <a:buFont typeface="Arial"/>
              <a:buChar char="•"/>
            </a:pPr>
            <a:r>
              <a:rPr lang="pt-BR" sz="2000" dirty="0" smtClean="0">
                <a:latin typeface="Verdadna"/>
                <a:cs typeface="Verdadna"/>
              </a:rPr>
              <a:t>Sustentável</a:t>
            </a:r>
            <a:endParaRPr lang="pt-BR" sz="2000" dirty="0">
              <a:latin typeface="Verdadna"/>
              <a:cs typeface="Verdadna"/>
            </a:endParaRPr>
          </a:p>
          <a:p>
            <a:pPr marL="355600" indent="-342900" algn="ctr">
              <a:spcAft>
                <a:spcPts val="600"/>
              </a:spcAft>
              <a:buFont typeface="Arial"/>
              <a:buChar char="•"/>
            </a:pPr>
            <a:r>
              <a:rPr lang="pt-BR" sz="2000" dirty="0" smtClean="0">
                <a:latin typeface="Verdadna"/>
                <a:cs typeface="Verdadna"/>
              </a:rPr>
              <a:t>Convivência </a:t>
            </a:r>
            <a:endParaRPr lang="pt-BR" sz="2000" dirty="0">
              <a:latin typeface="Verdadna"/>
              <a:cs typeface="Verdadna"/>
            </a:endParaRPr>
          </a:p>
          <a:p>
            <a:pPr marL="355600" indent="-342900" algn="ctr">
              <a:spcAft>
                <a:spcPts val="600"/>
              </a:spcAft>
              <a:buFont typeface="Arial"/>
              <a:buChar char="•"/>
            </a:pPr>
            <a:r>
              <a:rPr lang="pt-BR" sz="2000" dirty="0" smtClean="0">
                <a:latin typeface="Verdadna"/>
                <a:cs typeface="Verdadna"/>
              </a:rPr>
              <a:t>Formação</a:t>
            </a:r>
            <a:endParaRPr lang="pt-BR" sz="2000" dirty="0">
              <a:latin typeface="Verdadna"/>
              <a:cs typeface="Verdadna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524000"/>
            <a:ext cx="5038382" cy="335892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55600" y="50292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pt-BR" sz="2000" dirty="0" smtClean="0">
                <a:latin typeface="Verdadna"/>
                <a:cs typeface="Verdadna"/>
              </a:rPr>
              <a:t>Cabana, em fase de conclusão. </a:t>
            </a:r>
          </a:p>
          <a:p>
            <a:pPr marL="12700"/>
            <a:r>
              <a:rPr lang="pt-BR" sz="2000" dirty="0" smtClean="0">
                <a:latin typeface="Verdadna"/>
                <a:cs typeface="Verdadna"/>
              </a:rPr>
              <a:t>Um sonho realizado a curto prazo.</a:t>
            </a:r>
            <a:endParaRPr lang="pt-BR" sz="2000" dirty="0">
              <a:latin typeface="Verdadna"/>
              <a:cs typeface="Verdadna"/>
            </a:endParaRPr>
          </a:p>
        </p:txBody>
      </p:sp>
    </p:spTree>
    <p:extLst>
      <p:ext uri="{BB962C8B-B14F-4D97-AF65-F5344CB8AC3E}">
        <p14:creationId xmlns:p14="http://schemas.microsoft.com/office/powerpoint/2010/main" val="258085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337</Words>
  <Application>Microsoft Macintosh PowerPoint</Application>
  <PresentationFormat>Custom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Onde acontece essa história? </vt:lpstr>
      <vt:lpstr>1ª fase: Sensibilização </vt:lpstr>
      <vt:lpstr>2ª fase: Tomada de decisão </vt:lpstr>
      <vt:lpstr>3ª fase: Sonho </vt:lpstr>
      <vt:lpstr>Alguns dos sonhos... </vt:lpstr>
      <vt:lpstr>4ª fase: Seleção de prioridades </vt:lpstr>
      <vt:lpstr>5ª fase: Planejamento </vt:lpstr>
      <vt:lpstr>Sonho que se sonha junto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Joana Gayouto</cp:lastModifiedBy>
  <cp:revision>30</cp:revision>
  <dcterms:created xsi:type="dcterms:W3CDTF">2014-10-14T11:21:54Z</dcterms:created>
  <dcterms:modified xsi:type="dcterms:W3CDTF">2016-11-17T18:13:58Z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2014-10-14T00:00:00Z</vt:filetime>
  </property>
  <property fmtid="{D5CDD505-2E9C-101B-9397-08002B2CF9AE}" pid="3" name="LastSaved">
    <vt:filetime>2014-10-14T00:00:00Z</vt:filetime>
  </property>
</Properties>
</file>