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728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10358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300" y="2670619"/>
            <a:ext cx="8407400" cy="283798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3877"/>
            <a:ext cx="10160000" cy="7072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14630"/>
            <a:ext cx="10160000" cy="2005369"/>
          </a:xfrm>
          <a:custGeom>
            <a:avLst/>
            <a:gdLst/>
            <a:ahLst/>
            <a:cxnLst/>
            <a:rect l="l" t="t" r="r" b="b"/>
            <a:pathLst>
              <a:path w="10160000" h="2005369">
                <a:moveTo>
                  <a:pt x="3500991" y="0"/>
                </a:moveTo>
                <a:lnTo>
                  <a:pt x="3107932" y="13306"/>
                </a:lnTo>
                <a:lnTo>
                  <a:pt x="2717941" y="40077"/>
                </a:lnTo>
                <a:lnTo>
                  <a:pt x="2332552" y="78883"/>
                </a:lnTo>
                <a:lnTo>
                  <a:pt x="1953301" y="128294"/>
                </a:lnTo>
                <a:lnTo>
                  <a:pt x="1581720" y="186878"/>
                </a:lnTo>
                <a:lnTo>
                  <a:pt x="1219345" y="253205"/>
                </a:lnTo>
                <a:lnTo>
                  <a:pt x="867709" y="325846"/>
                </a:lnTo>
                <a:lnTo>
                  <a:pt x="528346" y="403369"/>
                </a:lnTo>
                <a:lnTo>
                  <a:pt x="202792" y="484344"/>
                </a:lnTo>
                <a:lnTo>
                  <a:pt x="0" y="538601"/>
                </a:lnTo>
                <a:lnTo>
                  <a:pt x="0" y="2005369"/>
                </a:lnTo>
                <a:lnTo>
                  <a:pt x="10160000" y="2005369"/>
                </a:lnTo>
                <a:lnTo>
                  <a:pt x="10160000" y="441408"/>
                </a:lnTo>
                <a:lnTo>
                  <a:pt x="9402000" y="441408"/>
                </a:lnTo>
                <a:lnTo>
                  <a:pt x="9180229" y="436988"/>
                </a:lnTo>
                <a:lnTo>
                  <a:pt x="8954199" y="427166"/>
                </a:lnTo>
                <a:lnTo>
                  <a:pt x="8723330" y="412529"/>
                </a:lnTo>
                <a:lnTo>
                  <a:pt x="8487037" y="393663"/>
                </a:lnTo>
                <a:lnTo>
                  <a:pt x="7995851" y="345584"/>
                </a:lnTo>
                <a:lnTo>
                  <a:pt x="6331531" y="160783"/>
                </a:lnTo>
                <a:lnTo>
                  <a:pt x="5697628" y="101287"/>
                </a:lnTo>
                <a:lnTo>
                  <a:pt x="5363218" y="74571"/>
                </a:lnTo>
                <a:lnTo>
                  <a:pt x="5016391" y="50657"/>
                </a:lnTo>
                <a:lnTo>
                  <a:pt x="4656565" y="30131"/>
                </a:lnTo>
                <a:lnTo>
                  <a:pt x="4283158" y="13580"/>
                </a:lnTo>
                <a:lnTo>
                  <a:pt x="3895585" y="1589"/>
                </a:lnTo>
                <a:lnTo>
                  <a:pt x="3500991" y="0"/>
                </a:lnTo>
                <a:close/>
              </a:path>
              <a:path w="10160000" h="2005369">
                <a:moveTo>
                  <a:pt x="10160000" y="421559"/>
                </a:moveTo>
                <a:lnTo>
                  <a:pt x="10040905" y="426806"/>
                </a:lnTo>
                <a:lnTo>
                  <a:pt x="9620097" y="439840"/>
                </a:lnTo>
                <a:lnTo>
                  <a:pt x="9402000" y="441408"/>
                </a:lnTo>
                <a:lnTo>
                  <a:pt x="10160000" y="441408"/>
                </a:lnTo>
                <a:lnTo>
                  <a:pt x="10160000" y="421559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2400" y="6300212"/>
            <a:ext cx="7772400" cy="20817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07415">
              <a:lnSpc>
                <a:spcPts val="4720"/>
              </a:lnSpc>
            </a:pPr>
            <a:r>
              <a:rPr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Modelo</a:t>
            </a:r>
            <a:r>
              <a:rPr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Dialógico</a:t>
            </a:r>
            <a:r>
              <a:rPr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de</a:t>
            </a:r>
            <a:endParaRPr sz="4000" dirty="0">
              <a:latin typeface="Gill Sans Light"/>
              <a:cs typeface="Gill Sans Light"/>
            </a:endParaRPr>
          </a:p>
          <a:p>
            <a:pPr marL="12700">
              <a:lnSpc>
                <a:spcPts val="3879"/>
              </a:lnSpc>
            </a:pPr>
            <a:r>
              <a:rPr sz="4000" b="1" spc="-8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R</a:t>
            </a:r>
            <a:r>
              <a:rPr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esolu</a:t>
            </a:r>
            <a:r>
              <a:rPr lang="x-none"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ción</a:t>
            </a:r>
            <a:r>
              <a:rPr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 de Confli</a:t>
            </a:r>
            <a:r>
              <a:rPr lang="x-none"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c</a:t>
            </a:r>
            <a:r>
              <a:rPr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tos</a:t>
            </a:r>
            <a:endParaRPr sz="4000" dirty="0">
              <a:latin typeface="Gill Sans SemiBold"/>
              <a:cs typeface="Gill Sans SemiBold"/>
            </a:endParaRPr>
          </a:p>
        </p:txBody>
      </p:sp>
      <p:pic>
        <p:nvPicPr>
          <p:cNvPr id="11" name="Picture 20" descr="Logotipo Comunidade de Aprendiz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49203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10"/>
              </a:lnSpc>
            </a:pPr>
            <a:r>
              <a:rPr lang="en-US" sz="3800" b="1" dirty="0" smtClean="0">
                <a:solidFill>
                  <a:srgbClr val="F8971D"/>
                </a:solidFill>
                <a:latin typeface="Verdana"/>
                <a:cs typeface="Verdana"/>
              </a:rPr>
              <a:t>Paso a </a:t>
            </a:r>
            <a:r>
              <a:rPr lang="en-US" sz="3800" b="1" dirty="0" err="1" smtClean="0">
                <a:solidFill>
                  <a:srgbClr val="F8971D"/>
                </a:solidFill>
                <a:latin typeface="Verdana"/>
                <a:cs typeface="Verdana"/>
              </a:rPr>
              <a:t>paso</a:t>
            </a:r>
            <a:r>
              <a:rPr lang="en-US" sz="3800" b="1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n-US" sz="3800" b="1" dirty="0" err="1" smtClean="0">
                <a:solidFill>
                  <a:srgbClr val="F8971D"/>
                </a:solidFill>
                <a:latin typeface="Verdana"/>
                <a:cs typeface="Verdana"/>
              </a:rPr>
              <a:t>para</a:t>
            </a:r>
            <a:r>
              <a:rPr lang="en-US" sz="3800" dirty="0" smtClean="0">
                <a:latin typeface="Verdana"/>
                <a:cs typeface="Verdana"/>
              </a:rPr>
              <a:t/>
            </a:r>
            <a:br>
              <a:rPr lang="en-US" sz="3800" dirty="0" smtClean="0">
                <a:latin typeface="Verdana"/>
                <a:cs typeface="Verdana"/>
              </a:rPr>
            </a:br>
            <a:r>
              <a:rPr lang="en-US" sz="3800" b="1" u="sng" dirty="0" err="1" smtClean="0">
                <a:solidFill>
                  <a:srgbClr val="F8971D"/>
                </a:solidFill>
                <a:latin typeface="Verdana"/>
                <a:cs typeface="Verdana"/>
              </a:rPr>
              <a:t>elaboración</a:t>
            </a:r>
            <a:r>
              <a:rPr lang="en-US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 de la</a:t>
            </a:r>
            <a:r>
              <a:rPr lang="en-US"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n-US" sz="3800" b="1" u="sng" spc="0" dirty="0" err="1" smtClean="0">
                <a:solidFill>
                  <a:srgbClr val="F8971D"/>
                </a:solidFill>
                <a:latin typeface="Verdana"/>
                <a:cs typeface="Verdana"/>
              </a:rPr>
              <a:t>norma</a:t>
            </a:r>
            <a:r>
              <a:rPr lang="en-US"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1905000"/>
            <a:ext cx="7828280" cy="3962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s-CO" sz="2000" dirty="0" smtClean="0">
                <a:solidFill>
                  <a:srgbClr val="F79646"/>
                </a:solidFill>
                <a:latin typeface="Verdana"/>
                <a:cs typeface="Verdana"/>
              </a:rPr>
              <a:t>5. </a:t>
            </a:r>
            <a:r>
              <a:rPr lang="es-CO" sz="2000" dirty="0" smtClean="0">
                <a:latin typeface="Verdana"/>
                <a:cs typeface="Verdana"/>
              </a:rPr>
              <a:t>Apoyo </a:t>
            </a:r>
            <a:r>
              <a:rPr lang="es-CO" sz="2000" dirty="0">
                <a:latin typeface="Verdana"/>
                <a:cs typeface="Verdana"/>
              </a:rPr>
              <a:t>de la comisión mixta. Organización de una asamblea – representantes explican a todos los resultados de las deliberaciones para recibir las propuestas</a:t>
            </a:r>
            <a:r>
              <a:rPr lang="es-CO" sz="2000" dirty="0" smtClean="0">
                <a:latin typeface="Verdana"/>
                <a:cs typeface="Verdana"/>
              </a:rPr>
              <a:t>.</a:t>
            </a:r>
          </a:p>
          <a:p>
            <a:pPr lvl="0" algn="just">
              <a:lnSpc>
                <a:spcPct val="150000"/>
              </a:lnSpc>
            </a:pPr>
            <a:endParaRPr lang="pt-BR" sz="2000" dirty="0">
              <a:latin typeface="Verdana"/>
              <a:cs typeface="Verdana"/>
            </a:endParaRPr>
          </a:p>
          <a:p>
            <a:pPr lvl="0" algn="just">
              <a:lnSpc>
                <a:spcPct val="150000"/>
              </a:lnSpc>
            </a:pPr>
            <a:r>
              <a:rPr lang="es-CO" sz="2000" dirty="0" smtClean="0">
                <a:solidFill>
                  <a:srgbClr val="F79646"/>
                </a:solidFill>
                <a:latin typeface="Verdana"/>
                <a:cs typeface="Verdana"/>
              </a:rPr>
              <a:t>6. </a:t>
            </a:r>
            <a:r>
              <a:rPr lang="es-CO" sz="2000" dirty="0" smtClean="0">
                <a:latin typeface="Verdana"/>
                <a:cs typeface="Verdana"/>
              </a:rPr>
              <a:t>Toda </a:t>
            </a:r>
            <a:r>
              <a:rPr lang="es-CO" sz="2000" dirty="0">
                <a:latin typeface="Verdana"/>
                <a:cs typeface="Verdana"/>
              </a:rPr>
              <a:t>la comunidad: garantiza que se aplique y se revise la norma</a:t>
            </a:r>
            <a:r>
              <a:rPr lang="es-CO" sz="2000" dirty="0" smtClean="0">
                <a:latin typeface="Verdana"/>
                <a:cs typeface="Verdana"/>
              </a:rPr>
              <a:t>.</a:t>
            </a:r>
          </a:p>
          <a:p>
            <a:pPr lvl="0" algn="just">
              <a:lnSpc>
                <a:spcPct val="150000"/>
              </a:lnSpc>
            </a:pPr>
            <a:endParaRPr lang="pt-BR" sz="2000" dirty="0">
              <a:latin typeface="Verdana"/>
              <a:cs typeface="Verdana"/>
            </a:endParaRPr>
          </a:p>
          <a:p>
            <a:pPr algn="just">
              <a:lnSpc>
                <a:spcPct val="150000"/>
              </a:lnSpc>
            </a:pPr>
            <a:r>
              <a:rPr lang="es-CO" sz="2000" dirty="0" smtClean="0">
                <a:solidFill>
                  <a:srgbClr val="F79646"/>
                </a:solidFill>
                <a:latin typeface="Verdana"/>
                <a:cs typeface="Verdana"/>
              </a:rPr>
              <a:t>7. </a:t>
            </a:r>
            <a:r>
              <a:rPr lang="es-CO" sz="2000" dirty="0" smtClean="0">
                <a:latin typeface="Verdana"/>
                <a:cs typeface="Verdana"/>
              </a:rPr>
              <a:t>Todo </a:t>
            </a:r>
            <a:r>
              <a:rPr lang="es-CO" sz="2000" dirty="0">
                <a:latin typeface="Verdana"/>
                <a:cs typeface="Verdana"/>
              </a:rPr>
              <a:t>el proceso es acompañado de formación: tertulias literarias dialógicas, debate de textos, etc.</a:t>
            </a:r>
            <a:r>
              <a:rPr lang="pt-BR" sz="2000" dirty="0">
                <a:latin typeface="Verdana"/>
                <a:cs typeface="Verdana"/>
              </a:rPr>
              <a:t> 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0836" y="3738265"/>
            <a:ext cx="7122964" cy="528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dirty="0" err="1">
                <a:solidFill>
                  <a:srgbClr val="F8971D"/>
                </a:solidFill>
                <a:latin typeface="Verdana"/>
                <a:cs typeface="Verdana"/>
              </a:rPr>
              <a:t>www.comunidaddeaprendizaje.com.es</a:t>
            </a:r>
            <a:endParaRPr lang="en-US" sz="2400" dirty="0">
              <a:latin typeface="Verdana"/>
              <a:cs typeface="Verdana"/>
            </a:endParaRPr>
          </a:p>
        </p:txBody>
      </p:sp>
      <p:pic>
        <p:nvPicPr>
          <p:cNvPr id="8" name="Picture 20" descr="Logotipo Comunidade de Aprendiz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49203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Orige</a:t>
            </a: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n de los conflictos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1000" y="1600200"/>
            <a:ext cx="6747510" cy="9144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s-CO" sz="2000" dirty="0">
                <a:latin typeface="Verdana"/>
                <a:cs typeface="Verdana"/>
              </a:rPr>
              <a:t>Los </a:t>
            </a:r>
            <a:r>
              <a:rPr lang="es-CO" sz="2000" b="1" dirty="0">
                <a:latin typeface="Verdana"/>
                <a:cs typeface="Verdana"/>
              </a:rPr>
              <a:t>conflictos de convivencia </a:t>
            </a:r>
            <a:r>
              <a:rPr lang="es-CO" sz="2000" dirty="0">
                <a:latin typeface="Verdana"/>
                <a:cs typeface="Verdana"/>
              </a:rPr>
              <a:t>a los que vemos y sobre los que actuamos son la punta del iceberg</a:t>
            </a:r>
            <a:r>
              <a:rPr lang="es-CO" sz="2000" dirty="0" smtClean="0">
                <a:latin typeface="Verdana"/>
                <a:cs typeface="Verdana"/>
              </a:rPr>
              <a:t>.</a:t>
            </a:r>
            <a:endParaRPr lang="pt-BR"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9000" y="3129922"/>
            <a:ext cx="8346808" cy="1576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19300" y="5179062"/>
            <a:ext cx="4400550" cy="894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s-CO" sz="2000" dirty="0">
                <a:latin typeface="Verdana"/>
                <a:cs typeface="Verdana"/>
              </a:rPr>
              <a:t>¿Qué hay abajo y no vemos?</a:t>
            </a:r>
            <a:endParaRPr lang="pt-BR" sz="2000" dirty="0">
              <a:latin typeface="Verdana"/>
              <a:cs typeface="Verdana"/>
            </a:endParaRPr>
          </a:p>
          <a:p>
            <a:r>
              <a:rPr lang="es-CO" sz="2000" dirty="0">
                <a:latin typeface="Verdana"/>
                <a:cs typeface="Verdana"/>
              </a:rPr>
              <a:t>¿Cómo actuamos?</a:t>
            </a:r>
            <a:r>
              <a:rPr lang="pt-BR" sz="2000" dirty="0">
                <a:latin typeface="Verdana"/>
                <a:cs typeface="Verdana"/>
              </a:rPr>
              <a:t> 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9000" y="2346371"/>
            <a:ext cx="8346808" cy="366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Orig</a:t>
            </a: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en de los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-25" dirty="0" smtClean="0">
                <a:solidFill>
                  <a:srgbClr val="F8971D"/>
                </a:solidFill>
                <a:latin typeface="Verdana"/>
                <a:cs typeface="Verdana"/>
              </a:rPr>
              <a:t>confli</a:t>
            </a:r>
            <a:r>
              <a:rPr lang="x-none" sz="3800" b="1" u="sng" spc="-25" dirty="0" smtClean="0">
                <a:solidFill>
                  <a:srgbClr val="F8971D"/>
                </a:solidFill>
                <a:latin typeface="Verdana"/>
                <a:cs typeface="Verdana"/>
              </a:rPr>
              <a:t>c</a:t>
            </a:r>
            <a:r>
              <a:rPr sz="3800" b="1" u="sng" spc="-25" dirty="0" smtClean="0">
                <a:solidFill>
                  <a:srgbClr val="F8971D"/>
                </a:solidFill>
                <a:latin typeface="Verdana"/>
                <a:cs typeface="Verdana"/>
              </a:rPr>
              <a:t>tos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000" y="1143000"/>
            <a:ext cx="7858759" cy="9370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s-CO" sz="2000" dirty="0" smtClean="0">
                <a:latin typeface="Verdana"/>
                <a:cs typeface="Verdana"/>
              </a:rPr>
              <a:t>Aproximadamente</a:t>
            </a:r>
            <a:r>
              <a:rPr lang="es-CO" sz="2000" dirty="0" smtClean="0">
                <a:latin typeface="Verdana"/>
                <a:cs typeface="Verdana"/>
              </a:rPr>
              <a:t> </a:t>
            </a:r>
            <a:r>
              <a:rPr lang="es-CO" sz="2000" dirty="0">
                <a:latin typeface="Verdana"/>
                <a:cs typeface="Verdana"/>
              </a:rPr>
              <a:t>90% de los conflictos para los cuales elaboramos programas para convivencia, educación en valores, educación para la paz</a:t>
            </a:r>
            <a:r>
              <a:rPr lang="es-CO" sz="2000" dirty="0" smtClean="0">
                <a:latin typeface="Verdana"/>
                <a:cs typeface="Verdana"/>
              </a:rPr>
              <a:t>…</a:t>
            </a:r>
            <a:endParaRPr lang="pt-BR"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300" y="6245410"/>
            <a:ext cx="8089900" cy="460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CO" sz="2000" dirty="0">
                <a:latin typeface="Verdana"/>
                <a:cs typeface="Verdana"/>
              </a:rPr>
              <a:t>… tienen en la base cuestiones afectivo-sexuales de los niños y jóvenes. 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924" y="3940619"/>
            <a:ext cx="3082925" cy="958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just"/>
            <a:r>
              <a:rPr lang="es-CO" sz="2000" dirty="0">
                <a:latin typeface="Verdana"/>
                <a:cs typeface="Verdana"/>
              </a:rPr>
              <a:t>E</a:t>
            </a:r>
            <a:r>
              <a:rPr lang="es-CO" sz="2000" dirty="0" smtClean="0">
                <a:latin typeface="Verdana"/>
                <a:cs typeface="Verdana"/>
              </a:rPr>
              <a:t>s </a:t>
            </a:r>
            <a:r>
              <a:rPr lang="es-CO" sz="2000" dirty="0">
                <a:latin typeface="Verdana"/>
                <a:cs typeface="Verdana"/>
              </a:rPr>
              <a:t>un problema social y luchar contra un sistema es muy difícil</a:t>
            </a:r>
            <a:endParaRPr lang="pt-BR"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6900" y="3940619"/>
            <a:ext cx="2837815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es-CO" sz="2000" dirty="0">
                <a:latin typeface="Verdana"/>
                <a:cs typeface="Verdana"/>
              </a:rPr>
              <a:t>no es algo biológico </a:t>
            </a:r>
            <a:r>
              <a:rPr lang="es-CO" sz="2000" dirty="0" smtClean="0">
                <a:latin typeface="Verdana"/>
                <a:cs typeface="Verdana"/>
              </a:rPr>
              <a:t>y </a:t>
            </a:r>
            <a:r>
              <a:rPr lang="es-CO" sz="2000" dirty="0">
                <a:latin typeface="Verdana"/>
                <a:cs typeface="Verdana"/>
              </a:rPr>
              <a:t>se puede cambiar</a:t>
            </a:r>
            <a:r>
              <a:rPr lang="pt-BR" sz="2000" dirty="0">
                <a:latin typeface="Verdana"/>
                <a:cs typeface="Verdana"/>
              </a:rPr>
              <a:t> 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5598" y="2362200"/>
            <a:ext cx="2026602" cy="919750"/>
          </a:xfrm>
          <a:custGeom>
            <a:avLst/>
            <a:gdLst/>
            <a:ahLst/>
            <a:cxnLst/>
            <a:rect l="l" t="t" r="r" b="b"/>
            <a:pathLst>
              <a:path w="2047506" h="602250">
                <a:moveTo>
                  <a:pt x="657767" y="1473"/>
                </a:moveTo>
                <a:lnTo>
                  <a:pt x="6921" y="3009"/>
                </a:lnTo>
                <a:lnTo>
                  <a:pt x="4006" y="56308"/>
                </a:lnTo>
                <a:lnTo>
                  <a:pt x="4083" y="72900"/>
                </a:lnTo>
                <a:lnTo>
                  <a:pt x="5028" y="87541"/>
                </a:lnTo>
                <a:lnTo>
                  <a:pt x="7112" y="98602"/>
                </a:lnTo>
                <a:lnTo>
                  <a:pt x="8124" y="101886"/>
                </a:lnTo>
                <a:lnTo>
                  <a:pt x="9025" y="105202"/>
                </a:lnTo>
                <a:lnTo>
                  <a:pt x="11661" y="135314"/>
                </a:lnTo>
                <a:lnTo>
                  <a:pt x="11653" y="168834"/>
                </a:lnTo>
                <a:lnTo>
                  <a:pt x="10592" y="226395"/>
                </a:lnTo>
                <a:lnTo>
                  <a:pt x="9153" y="283107"/>
                </a:lnTo>
                <a:lnTo>
                  <a:pt x="6884" y="363606"/>
                </a:lnTo>
                <a:lnTo>
                  <a:pt x="5464" y="412096"/>
                </a:lnTo>
                <a:lnTo>
                  <a:pt x="0" y="594995"/>
                </a:lnTo>
                <a:lnTo>
                  <a:pt x="1171375" y="602250"/>
                </a:lnTo>
                <a:lnTo>
                  <a:pt x="2032000" y="600417"/>
                </a:lnTo>
                <a:lnTo>
                  <a:pt x="2037506" y="435586"/>
                </a:lnTo>
                <a:lnTo>
                  <a:pt x="2042136" y="293600"/>
                </a:lnTo>
                <a:lnTo>
                  <a:pt x="2044262" y="226395"/>
                </a:lnTo>
                <a:lnTo>
                  <a:pt x="2046012" y="168834"/>
                </a:lnTo>
                <a:lnTo>
                  <a:pt x="2047198" y="126247"/>
                </a:lnTo>
                <a:lnTo>
                  <a:pt x="2047506" y="96614"/>
                </a:lnTo>
                <a:lnTo>
                  <a:pt x="2047130" y="89565"/>
                </a:lnTo>
                <a:lnTo>
                  <a:pt x="2040403" y="45306"/>
                </a:lnTo>
                <a:lnTo>
                  <a:pt x="2032574" y="3079"/>
                </a:lnTo>
                <a:lnTo>
                  <a:pt x="1141024" y="3079"/>
                </a:lnTo>
                <a:lnTo>
                  <a:pt x="657767" y="1473"/>
                </a:lnTo>
                <a:close/>
              </a:path>
              <a:path w="2047506" h="602250">
                <a:moveTo>
                  <a:pt x="2032000" y="0"/>
                </a:moveTo>
                <a:lnTo>
                  <a:pt x="1141024" y="3079"/>
                </a:lnTo>
                <a:lnTo>
                  <a:pt x="2032574" y="3079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86572" y="2362200"/>
            <a:ext cx="2217628" cy="919750"/>
          </a:xfrm>
          <a:custGeom>
            <a:avLst/>
            <a:gdLst/>
            <a:ahLst/>
            <a:cxnLst/>
            <a:rect l="l" t="t" r="r" b="b"/>
            <a:pathLst>
              <a:path w="2047506" h="602250">
                <a:moveTo>
                  <a:pt x="657767" y="1473"/>
                </a:moveTo>
                <a:lnTo>
                  <a:pt x="6921" y="3009"/>
                </a:lnTo>
                <a:lnTo>
                  <a:pt x="4006" y="56308"/>
                </a:lnTo>
                <a:lnTo>
                  <a:pt x="4083" y="72900"/>
                </a:lnTo>
                <a:lnTo>
                  <a:pt x="5028" y="87541"/>
                </a:lnTo>
                <a:lnTo>
                  <a:pt x="7112" y="98602"/>
                </a:lnTo>
                <a:lnTo>
                  <a:pt x="8124" y="101886"/>
                </a:lnTo>
                <a:lnTo>
                  <a:pt x="9025" y="105202"/>
                </a:lnTo>
                <a:lnTo>
                  <a:pt x="11661" y="135314"/>
                </a:lnTo>
                <a:lnTo>
                  <a:pt x="11653" y="168834"/>
                </a:lnTo>
                <a:lnTo>
                  <a:pt x="10592" y="226395"/>
                </a:lnTo>
                <a:lnTo>
                  <a:pt x="9153" y="283107"/>
                </a:lnTo>
                <a:lnTo>
                  <a:pt x="6884" y="363606"/>
                </a:lnTo>
                <a:lnTo>
                  <a:pt x="5464" y="412096"/>
                </a:lnTo>
                <a:lnTo>
                  <a:pt x="0" y="594995"/>
                </a:lnTo>
                <a:lnTo>
                  <a:pt x="1171375" y="602250"/>
                </a:lnTo>
                <a:lnTo>
                  <a:pt x="2032000" y="600417"/>
                </a:lnTo>
                <a:lnTo>
                  <a:pt x="2037506" y="435586"/>
                </a:lnTo>
                <a:lnTo>
                  <a:pt x="2042136" y="293600"/>
                </a:lnTo>
                <a:lnTo>
                  <a:pt x="2044262" y="226395"/>
                </a:lnTo>
                <a:lnTo>
                  <a:pt x="2046012" y="168834"/>
                </a:lnTo>
                <a:lnTo>
                  <a:pt x="2047198" y="126247"/>
                </a:lnTo>
                <a:lnTo>
                  <a:pt x="2047506" y="96614"/>
                </a:lnTo>
                <a:lnTo>
                  <a:pt x="2047130" y="89565"/>
                </a:lnTo>
                <a:lnTo>
                  <a:pt x="2040403" y="45306"/>
                </a:lnTo>
                <a:lnTo>
                  <a:pt x="2032574" y="3079"/>
                </a:lnTo>
                <a:lnTo>
                  <a:pt x="1141024" y="3079"/>
                </a:lnTo>
                <a:lnTo>
                  <a:pt x="657767" y="1473"/>
                </a:lnTo>
                <a:close/>
              </a:path>
              <a:path w="2047506" h="602250">
                <a:moveTo>
                  <a:pt x="2032000" y="0"/>
                </a:moveTo>
                <a:lnTo>
                  <a:pt x="1141024" y="3079"/>
                </a:lnTo>
                <a:lnTo>
                  <a:pt x="2032574" y="3079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51000" y="2438400"/>
            <a:ext cx="1905000" cy="6947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es-CO" sz="2000" b="1" dirty="0">
                <a:solidFill>
                  <a:srgbClr val="FFFFFF"/>
                </a:solidFill>
                <a:latin typeface="Verdana"/>
                <a:cs typeface="Verdana"/>
              </a:rPr>
              <a:t>Mala </a:t>
            </a:r>
            <a:endParaRPr lang="es-CO" sz="2000" b="1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</a:pPr>
            <a:r>
              <a:rPr lang="es-CO" sz="2000" b="1" dirty="0" smtClean="0">
                <a:solidFill>
                  <a:srgbClr val="FFFFFF"/>
                </a:solidFill>
                <a:latin typeface="Verdana"/>
                <a:cs typeface="Verdana"/>
              </a:rPr>
              <a:t>noticia</a:t>
            </a:r>
            <a:endParaRPr sz="20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6800" y="2438400"/>
            <a:ext cx="1828800" cy="106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uena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 not</a:t>
            </a:r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cia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Investigaciones apuntan que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El reto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1400" y="3352800"/>
            <a:ext cx="3035300" cy="1905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s-CO" sz="2000" dirty="0">
                <a:latin typeface="Verdana"/>
                <a:cs typeface="Verdana"/>
              </a:rPr>
              <a:t>Tenemos que ser buenos</a:t>
            </a:r>
            <a:endParaRPr lang="pt-BR" sz="2000" dirty="0">
              <a:latin typeface="Verdana"/>
              <a:cs typeface="Verdana"/>
            </a:endParaRPr>
          </a:p>
          <a:p>
            <a:r>
              <a:rPr lang="es-CO" sz="2000" dirty="0">
                <a:latin typeface="Verdana"/>
                <a:cs typeface="Verdana"/>
              </a:rPr>
              <a:t>Tenemos que ser solidarios</a:t>
            </a:r>
            <a:endParaRPr lang="pt-BR" sz="2000" dirty="0">
              <a:latin typeface="Verdana"/>
              <a:cs typeface="Verdana"/>
            </a:endParaRPr>
          </a:p>
          <a:p>
            <a:r>
              <a:rPr lang="es-CO" sz="2000" dirty="0">
                <a:latin typeface="Verdana"/>
                <a:cs typeface="Verdana"/>
              </a:rPr>
              <a:t>Tenemos que escoger bien</a:t>
            </a:r>
            <a:endParaRPr lang="pt-BR"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2900" y="3343922"/>
            <a:ext cx="3957954" cy="1456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s-CO" sz="2000" dirty="0">
                <a:latin typeface="Verdana"/>
                <a:cs typeface="Verdana"/>
              </a:rPr>
              <a:t>Sembrar lo atrayente en lo que es bueno</a:t>
            </a:r>
            <a:endParaRPr lang="pt-BR" sz="2000" dirty="0">
              <a:latin typeface="Verdana"/>
              <a:cs typeface="Verdana"/>
            </a:endParaRPr>
          </a:p>
          <a:p>
            <a:r>
              <a:rPr lang="es-CO" sz="2000" dirty="0">
                <a:latin typeface="Verdana"/>
                <a:cs typeface="Verdana"/>
              </a:rPr>
              <a:t>Reconocer lo atrayente en lo que es bueno</a:t>
            </a:r>
            <a:endParaRPr lang="pt-BR"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05598" y="2057402"/>
            <a:ext cx="2047527" cy="1041322"/>
          </a:xfrm>
          <a:custGeom>
            <a:avLst/>
            <a:gdLst/>
            <a:ahLst/>
            <a:cxnLst/>
            <a:rect l="l" t="t" r="r" b="b"/>
            <a:pathLst>
              <a:path w="2047527" h="888923">
                <a:moveTo>
                  <a:pt x="320661" y="1599"/>
                </a:moveTo>
                <a:lnTo>
                  <a:pt x="7085" y="1752"/>
                </a:lnTo>
                <a:lnTo>
                  <a:pt x="5156" y="40119"/>
                </a:lnTo>
                <a:lnTo>
                  <a:pt x="4029" y="83925"/>
                </a:lnTo>
                <a:lnTo>
                  <a:pt x="4004" y="97263"/>
                </a:lnTo>
                <a:lnTo>
                  <a:pt x="4126" y="108445"/>
                </a:lnTo>
                <a:lnTo>
                  <a:pt x="4568" y="121851"/>
                </a:lnTo>
                <a:lnTo>
                  <a:pt x="5555" y="135095"/>
                </a:lnTo>
                <a:lnTo>
                  <a:pt x="7112" y="145529"/>
                </a:lnTo>
                <a:lnTo>
                  <a:pt x="8124" y="150378"/>
                </a:lnTo>
                <a:lnTo>
                  <a:pt x="9025" y="155276"/>
                </a:lnTo>
                <a:lnTo>
                  <a:pt x="11661" y="199730"/>
                </a:lnTo>
                <a:lnTo>
                  <a:pt x="11646" y="250240"/>
                </a:lnTo>
                <a:lnTo>
                  <a:pt x="11209" y="292219"/>
                </a:lnTo>
                <a:lnTo>
                  <a:pt x="10581" y="334856"/>
                </a:lnTo>
                <a:lnTo>
                  <a:pt x="9153" y="417871"/>
                </a:lnTo>
                <a:lnTo>
                  <a:pt x="8112" y="473407"/>
                </a:lnTo>
                <a:lnTo>
                  <a:pt x="6884" y="536685"/>
                </a:lnTo>
                <a:lnTo>
                  <a:pt x="5464" y="608254"/>
                </a:lnTo>
                <a:lnTo>
                  <a:pt x="0" y="878205"/>
                </a:lnTo>
                <a:lnTo>
                  <a:pt x="1171375" y="888923"/>
                </a:lnTo>
                <a:lnTo>
                  <a:pt x="2032000" y="886218"/>
                </a:lnTo>
                <a:lnTo>
                  <a:pt x="2037507" y="643056"/>
                </a:lnTo>
                <a:lnTo>
                  <a:pt x="2042137" y="433791"/>
                </a:lnTo>
                <a:lnTo>
                  <a:pt x="2044264" y="334856"/>
                </a:lnTo>
                <a:lnTo>
                  <a:pt x="2046015" y="250240"/>
                </a:lnTo>
                <a:lnTo>
                  <a:pt x="2047227" y="186346"/>
                </a:lnTo>
                <a:lnTo>
                  <a:pt x="2047527" y="167425"/>
                </a:lnTo>
                <a:lnTo>
                  <a:pt x="2047458" y="140638"/>
                </a:lnTo>
                <a:lnTo>
                  <a:pt x="2044016" y="97263"/>
                </a:lnTo>
                <a:lnTo>
                  <a:pt x="2038179" y="48980"/>
                </a:lnTo>
                <a:lnTo>
                  <a:pt x="2032572" y="4539"/>
                </a:lnTo>
                <a:lnTo>
                  <a:pt x="1141024" y="4539"/>
                </a:lnTo>
                <a:lnTo>
                  <a:pt x="320661" y="1599"/>
                </a:lnTo>
                <a:close/>
              </a:path>
              <a:path w="2047527" h="888923">
                <a:moveTo>
                  <a:pt x="2032000" y="0"/>
                </a:moveTo>
                <a:lnTo>
                  <a:pt x="1141024" y="4539"/>
                </a:lnTo>
                <a:lnTo>
                  <a:pt x="2032572" y="4539"/>
                </a:lnTo>
                <a:lnTo>
                  <a:pt x="2032000" y="0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98800" y="5892877"/>
            <a:ext cx="3845077" cy="888923"/>
          </a:xfrm>
          <a:custGeom>
            <a:avLst/>
            <a:gdLst/>
            <a:ahLst/>
            <a:cxnLst/>
            <a:rect l="l" t="t" r="r" b="b"/>
            <a:pathLst>
              <a:path w="3845077" h="888923">
                <a:moveTo>
                  <a:pt x="759639" y="1726"/>
                </a:moveTo>
                <a:lnTo>
                  <a:pt x="13262" y="2059"/>
                </a:lnTo>
                <a:lnTo>
                  <a:pt x="9583" y="41389"/>
                </a:lnTo>
                <a:lnTo>
                  <a:pt x="7578" y="83269"/>
                </a:lnTo>
                <a:lnTo>
                  <a:pt x="7502" y="96576"/>
                </a:lnTo>
                <a:lnTo>
                  <a:pt x="7647" y="107134"/>
                </a:lnTo>
                <a:lnTo>
                  <a:pt x="8606" y="122194"/>
                </a:lnTo>
                <a:lnTo>
                  <a:pt x="10454" y="135237"/>
                </a:lnTo>
                <a:lnTo>
                  <a:pt x="13347" y="145529"/>
                </a:lnTo>
                <a:lnTo>
                  <a:pt x="15248" y="150378"/>
                </a:lnTo>
                <a:lnTo>
                  <a:pt x="16938" y="155276"/>
                </a:lnTo>
                <a:lnTo>
                  <a:pt x="21885" y="199730"/>
                </a:lnTo>
                <a:lnTo>
                  <a:pt x="22103" y="216460"/>
                </a:lnTo>
                <a:lnTo>
                  <a:pt x="22042" y="237085"/>
                </a:lnTo>
                <a:lnTo>
                  <a:pt x="21006" y="293377"/>
                </a:lnTo>
                <a:lnTo>
                  <a:pt x="18791" y="369527"/>
                </a:lnTo>
                <a:lnTo>
                  <a:pt x="17178" y="417871"/>
                </a:lnTo>
                <a:lnTo>
                  <a:pt x="15224" y="473407"/>
                </a:lnTo>
                <a:lnTo>
                  <a:pt x="12794" y="540082"/>
                </a:lnTo>
                <a:lnTo>
                  <a:pt x="10256" y="608254"/>
                </a:lnTo>
                <a:lnTo>
                  <a:pt x="7221" y="688664"/>
                </a:lnTo>
                <a:lnTo>
                  <a:pt x="0" y="878205"/>
                </a:lnTo>
                <a:lnTo>
                  <a:pt x="2199664" y="888923"/>
                </a:lnTo>
                <a:lnTo>
                  <a:pt x="3815778" y="886231"/>
                </a:lnTo>
                <a:lnTo>
                  <a:pt x="3822126" y="737812"/>
                </a:lnTo>
                <a:lnTo>
                  <a:pt x="3830472" y="540082"/>
                </a:lnTo>
                <a:lnTo>
                  <a:pt x="3834821" y="435388"/>
                </a:lnTo>
                <a:lnTo>
                  <a:pt x="3838818" y="337387"/>
                </a:lnTo>
                <a:lnTo>
                  <a:pt x="3840619" y="292219"/>
                </a:lnTo>
                <a:lnTo>
                  <a:pt x="3842109" y="254015"/>
                </a:lnTo>
                <a:lnTo>
                  <a:pt x="3844343" y="193207"/>
                </a:lnTo>
                <a:lnTo>
                  <a:pt x="3845077" y="167417"/>
                </a:lnTo>
                <a:lnTo>
                  <a:pt x="3844990" y="145529"/>
                </a:lnTo>
                <a:lnTo>
                  <a:pt x="3838203" y="96576"/>
                </a:lnTo>
                <a:lnTo>
                  <a:pt x="3827276" y="48515"/>
                </a:lnTo>
                <a:lnTo>
                  <a:pt x="3816856" y="4539"/>
                </a:lnTo>
                <a:lnTo>
                  <a:pt x="2142670" y="4539"/>
                </a:lnTo>
                <a:lnTo>
                  <a:pt x="759639" y="1726"/>
                </a:lnTo>
                <a:close/>
              </a:path>
              <a:path w="3845077" h="888923">
                <a:moveTo>
                  <a:pt x="3815778" y="0"/>
                </a:moveTo>
                <a:lnTo>
                  <a:pt x="2142670" y="4539"/>
                </a:lnTo>
                <a:lnTo>
                  <a:pt x="3816856" y="4539"/>
                </a:lnTo>
                <a:lnTo>
                  <a:pt x="3815778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40572" y="2057402"/>
            <a:ext cx="2047527" cy="1041321"/>
          </a:xfrm>
          <a:custGeom>
            <a:avLst/>
            <a:gdLst/>
            <a:ahLst/>
            <a:cxnLst/>
            <a:rect l="l" t="t" r="r" b="b"/>
            <a:pathLst>
              <a:path w="2047527" h="888923">
                <a:moveTo>
                  <a:pt x="320661" y="1599"/>
                </a:moveTo>
                <a:lnTo>
                  <a:pt x="7085" y="1752"/>
                </a:lnTo>
                <a:lnTo>
                  <a:pt x="5156" y="40119"/>
                </a:lnTo>
                <a:lnTo>
                  <a:pt x="4029" y="83925"/>
                </a:lnTo>
                <a:lnTo>
                  <a:pt x="4004" y="97263"/>
                </a:lnTo>
                <a:lnTo>
                  <a:pt x="4126" y="108445"/>
                </a:lnTo>
                <a:lnTo>
                  <a:pt x="4568" y="121851"/>
                </a:lnTo>
                <a:lnTo>
                  <a:pt x="5555" y="135095"/>
                </a:lnTo>
                <a:lnTo>
                  <a:pt x="7112" y="145529"/>
                </a:lnTo>
                <a:lnTo>
                  <a:pt x="8124" y="150378"/>
                </a:lnTo>
                <a:lnTo>
                  <a:pt x="9025" y="155276"/>
                </a:lnTo>
                <a:lnTo>
                  <a:pt x="11661" y="199730"/>
                </a:lnTo>
                <a:lnTo>
                  <a:pt x="11646" y="250240"/>
                </a:lnTo>
                <a:lnTo>
                  <a:pt x="11209" y="292219"/>
                </a:lnTo>
                <a:lnTo>
                  <a:pt x="10581" y="334856"/>
                </a:lnTo>
                <a:lnTo>
                  <a:pt x="9153" y="417871"/>
                </a:lnTo>
                <a:lnTo>
                  <a:pt x="8112" y="473407"/>
                </a:lnTo>
                <a:lnTo>
                  <a:pt x="6884" y="536685"/>
                </a:lnTo>
                <a:lnTo>
                  <a:pt x="5464" y="608254"/>
                </a:lnTo>
                <a:lnTo>
                  <a:pt x="0" y="878205"/>
                </a:lnTo>
                <a:lnTo>
                  <a:pt x="1171375" y="888923"/>
                </a:lnTo>
                <a:lnTo>
                  <a:pt x="2032000" y="886218"/>
                </a:lnTo>
                <a:lnTo>
                  <a:pt x="2037507" y="643056"/>
                </a:lnTo>
                <a:lnTo>
                  <a:pt x="2042137" y="433791"/>
                </a:lnTo>
                <a:lnTo>
                  <a:pt x="2044264" y="334856"/>
                </a:lnTo>
                <a:lnTo>
                  <a:pt x="2046015" y="250240"/>
                </a:lnTo>
                <a:lnTo>
                  <a:pt x="2047227" y="186346"/>
                </a:lnTo>
                <a:lnTo>
                  <a:pt x="2047527" y="167425"/>
                </a:lnTo>
                <a:lnTo>
                  <a:pt x="2047458" y="140638"/>
                </a:lnTo>
                <a:lnTo>
                  <a:pt x="2044016" y="97263"/>
                </a:lnTo>
                <a:lnTo>
                  <a:pt x="2038179" y="48980"/>
                </a:lnTo>
                <a:lnTo>
                  <a:pt x="2032572" y="4539"/>
                </a:lnTo>
                <a:lnTo>
                  <a:pt x="1141024" y="4539"/>
                </a:lnTo>
                <a:lnTo>
                  <a:pt x="320661" y="1599"/>
                </a:lnTo>
                <a:close/>
              </a:path>
              <a:path w="2047527" h="888923">
                <a:moveTo>
                  <a:pt x="2032000" y="0"/>
                </a:moveTo>
                <a:lnTo>
                  <a:pt x="1141024" y="4539"/>
                </a:lnTo>
                <a:lnTo>
                  <a:pt x="2032572" y="4539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30292" y="2209799"/>
            <a:ext cx="1822833" cy="8889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6854" marR="12700" indent="-22479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enguaje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 d</a:t>
            </a:r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ética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75000" y="6019800"/>
            <a:ext cx="3657600" cy="615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s-CO" dirty="0" smtClean="0">
                <a:solidFill>
                  <a:srgbClr val="FFFFFF"/>
                </a:solidFill>
                <a:latin typeface="Verdana"/>
                <a:cs typeface="Verdana"/>
              </a:rPr>
              <a:t>Generando </a:t>
            </a:r>
            <a:r>
              <a:rPr lang="es-CO" dirty="0">
                <a:solidFill>
                  <a:srgbClr val="FFFFFF"/>
                </a:solidFill>
                <a:latin typeface="Verdana"/>
                <a:cs typeface="Verdana"/>
              </a:rPr>
              <a:t>espacios para diálogos </a:t>
            </a:r>
            <a:endParaRPr lang="pt-BR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65267" y="2209800"/>
            <a:ext cx="1822832" cy="7455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7950" marR="12700" indent="-95885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enguaje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 desejo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6" name="object 5"/>
          <p:cNvSpPr txBox="1"/>
          <p:nvPr/>
        </p:nvSpPr>
        <p:spPr>
          <a:xfrm>
            <a:off x="965200" y="1295400"/>
            <a:ext cx="5105400" cy="76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45800"/>
              </a:lnSpc>
            </a:pPr>
            <a:r>
              <a:rPr lang="es-CO" sz="2000" dirty="0">
                <a:latin typeface="Verdana"/>
                <a:cs typeface="Verdana"/>
              </a:rPr>
              <a:t>Juntar lenguaje del deseo e de la ética</a:t>
            </a:r>
            <a:r>
              <a:rPr lang="pt-BR" sz="2000" dirty="0">
                <a:latin typeface="Verdana"/>
                <a:cs typeface="Verdana"/>
              </a:rPr>
              <a:t> 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8" name="Down Arrow Callout 17"/>
          <p:cNvSpPr/>
          <p:nvPr/>
        </p:nvSpPr>
        <p:spPr>
          <a:xfrm>
            <a:off x="4546600" y="4800600"/>
            <a:ext cx="914400" cy="914400"/>
          </a:xfrm>
          <a:prstGeom prst="downArrowCallout">
            <a:avLst/>
          </a:pr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O" sz="1600" b="1" dirty="0">
                <a:solidFill>
                  <a:srgbClr val="FFFFFF"/>
                </a:solidFill>
                <a:latin typeface="Verdana"/>
                <a:cs typeface="Verdana"/>
              </a:rPr>
              <a:t>¿Cómo?</a:t>
            </a:r>
            <a:endParaRPr lang="pt-BR" sz="1600" b="1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194" rIns="0" bIns="0" rtlCol="0">
            <a:noAutofit/>
          </a:bodyPr>
          <a:lstStyle/>
          <a:p>
            <a:pPr marL="12700" marR="12700">
              <a:lnSpc>
                <a:spcPct val="78900"/>
              </a:lnSpc>
              <a:tabLst>
                <a:tab pos="8394065" algn="l"/>
              </a:tabLst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Preven</a:t>
            </a:r>
            <a:r>
              <a:rPr lang="x-none" sz="3800" b="1" dirty="0" smtClean="0">
                <a:solidFill>
                  <a:srgbClr val="F8971D"/>
                </a:solidFill>
                <a:latin typeface="Verdana"/>
                <a:cs typeface="Verdana"/>
              </a:rPr>
              <a:t>ción</a:t>
            </a: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x-none" sz="3800" b="1" dirty="0">
                <a:solidFill>
                  <a:srgbClr val="F8971D"/>
                </a:solidFill>
                <a:latin typeface="Verdana"/>
                <a:cs typeface="Verdana"/>
              </a:rPr>
              <a:t>y</a:t>
            </a: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 Supera</a:t>
            </a:r>
            <a:r>
              <a:rPr lang="x-none" sz="3800" b="1" dirty="0" smtClean="0">
                <a:solidFill>
                  <a:srgbClr val="F8971D"/>
                </a:solidFill>
                <a:latin typeface="Verdana"/>
                <a:cs typeface="Verdana"/>
              </a:rPr>
              <a:t>ciób</a:t>
            </a: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 de 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rea</a:t>
            </a: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cciones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violentas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2061019"/>
            <a:ext cx="7464425" cy="3943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just"/>
            <a:r>
              <a:rPr lang="es-CO" sz="2000" dirty="0">
                <a:latin typeface="Verdana"/>
                <a:cs typeface="Verdana"/>
              </a:rPr>
              <a:t>Si el amor y la atracción son sociales, a través de diálogo es posible transformar el deseo, de manera a vincularlo no a la violencia, sino a modelos igualitarios.</a:t>
            </a:r>
            <a:endParaRPr lang="pt-BR" sz="2000" dirty="0">
              <a:latin typeface="Verdana"/>
              <a:cs typeface="Verdana"/>
            </a:endParaRPr>
          </a:p>
          <a:p>
            <a:pPr>
              <a:lnSpc>
                <a:spcPts val="600"/>
              </a:lnSpc>
            </a:pPr>
            <a:endParaRPr sz="6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71450" indent="-171450">
              <a:lnSpc>
                <a:spcPts val="1000"/>
              </a:lnSpc>
              <a:buFont typeface="Arial"/>
              <a:buChar char="•"/>
            </a:pPr>
            <a:endParaRPr sz="1000" dirty="0">
              <a:latin typeface="Verdana"/>
              <a:cs typeface="Verdana"/>
            </a:endParaRPr>
          </a:p>
          <a:p>
            <a:pPr marL="171450" indent="-171450">
              <a:lnSpc>
                <a:spcPts val="1000"/>
              </a:lnSpc>
              <a:buFont typeface="Arial"/>
              <a:buChar char="•"/>
            </a:pPr>
            <a:endParaRPr sz="1000" dirty="0">
              <a:latin typeface="Verdana"/>
              <a:cs typeface="Verdana"/>
            </a:endParaRPr>
          </a:p>
          <a:p>
            <a:pPr marL="342900" lvl="0" indent="-342900">
              <a:buFont typeface="Arial"/>
              <a:buChar char="•"/>
            </a:pPr>
            <a:r>
              <a:rPr lang="es-CO" sz="2000" dirty="0">
                <a:latin typeface="Verdana"/>
                <a:cs typeface="Verdana"/>
              </a:rPr>
              <a:t>Tertulia Literaria Dialógica</a:t>
            </a:r>
            <a:endParaRPr lang="pt-BR" sz="2000" dirty="0">
              <a:latin typeface="Verdana"/>
              <a:cs typeface="Verdana"/>
            </a:endParaRPr>
          </a:p>
          <a:p>
            <a:pPr marL="342900" lvl="0" indent="-342900">
              <a:buFont typeface="Arial"/>
              <a:buChar char="•"/>
            </a:pPr>
            <a:r>
              <a:rPr lang="es-CO" sz="2000" dirty="0">
                <a:latin typeface="Verdana"/>
                <a:cs typeface="Verdana"/>
              </a:rPr>
              <a:t>Diálogo sobre canciones, películas, propagandas</a:t>
            </a:r>
            <a:endParaRPr lang="pt-BR" sz="2000" dirty="0">
              <a:latin typeface="Verdana"/>
              <a:cs typeface="Verdana"/>
            </a:endParaRPr>
          </a:p>
          <a:p>
            <a:pPr marL="342900" lvl="0" indent="-342900">
              <a:buFont typeface="Arial"/>
              <a:buChar char="•"/>
            </a:pPr>
            <a:r>
              <a:rPr lang="es-CO" sz="2000" dirty="0">
                <a:latin typeface="Verdana"/>
                <a:cs typeface="Verdana"/>
              </a:rPr>
              <a:t>Diálogo entre amigas</a:t>
            </a:r>
            <a:endParaRPr lang="pt-BR" sz="2000" dirty="0">
              <a:latin typeface="Verdana"/>
              <a:cs typeface="Verdana"/>
            </a:endParaRPr>
          </a:p>
          <a:p>
            <a:pPr marL="342900" lvl="0" indent="-342900">
              <a:buFont typeface="Arial"/>
              <a:buChar char="•"/>
            </a:pPr>
            <a:r>
              <a:rPr lang="es-CO" sz="2000" dirty="0">
                <a:latin typeface="Verdana"/>
                <a:cs typeface="Verdana"/>
              </a:rPr>
              <a:t>Diálogo sobre amor, atracción, libertad</a:t>
            </a:r>
            <a:endParaRPr lang="pt-BR" sz="2000" dirty="0">
              <a:latin typeface="Verdana"/>
              <a:cs typeface="Verdana"/>
            </a:endParaRPr>
          </a:p>
          <a:p>
            <a:pPr marL="342900" lvl="0" indent="-342900">
              <a:buFont typeface="Arial"/>
              <a:buChar char="•"/>
            </a:pPr>
            <a:r>
              <a:rPr lang="es-CO" sz="2000" dirty="0">
                <a:latin typeface="Verdana"/>
                <a:cs typeface="Verdana"/>
              </a:rPr>
              <a:t>Hombres en diálogo: Masculinidad dominadora, masculinidad dominada y nuevas masculinidades.</a:t>
            </a:r>
            <a:endParaRPr lang="pt-BR"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9000" y="3251200"/>
            <a:ext cx="3167847" cy="2235200"/>
          </a:xfrm>
          <a:custGeom>
            <a:avLst/>
            <a:gdLst/>
            <a:ahLst/>
            <a:cxnLst/>
            <a:rect l="l" t="t" r="r" b="b"/>
            <a:pathLst>
              <a:path w="8559799" h="1269994">
                <a:moveTo>
                  <a:pt x="2004014" y="2495"/>
                </a:moveTo>
                <a:lnTo>
                  <a:pt x="29487" y="3164"/>
                </a:lnTo>
                <a:lnTo>
                  <a:pt x="22665" y="48192"/>
                </a:lnTo>
                <a:lnTo>
                  <a:pt x="18023" y="94211"/>
                </a:lnTo>
                <a:lnTo>
                  <a:pt x="16637" y="143416"/>
                </a:lnTo>
                <a:lnTo>
                  <a:pt x="17418" y="158961"/>
                </a:lnTo>
                <a:lnTo>
                  <a:pt x="25044" y="198329"/>
                </a:lnTo>
                <a:lnTo>
                  <a:pt x="33949" y="214836"/>
                </a:lnTo>
                <a:lnTo>
                  <a:pt x="37712" y="221830"/>
                </a:lnTo>
                <a:lnTo>
                  <a:pt x="47637" y="266207"/>
                </a:lnTo>
                <a:lnTo>
                  <a:pt x="49213" y="309225"/>
                </a:lnTo>
                <a:lnTo>
                  <a:pt x="49075" y="338688"/>
                </a:lnTo>
                <a:lnTo>
                  <a:pt x="46839" y="417450"/>
                </a:lnTo>
                <a:lnTo>
                  <a:pt x="44695" y="468319"/>
                </a:lnTo>
                <a:lnTo>
                  <a:pt x="41839" y="527892"/>
                </a:lnTo>
                <a:lnTo>
                  <a:pt x="38247" y="596955"/>
                </a:lnTo>
                <a:lnTo>
                  <a:pt x="33897" y="676293"/>
                </a:lnTo>
                <a:lnTo>
                  <a:pt x="28767" y="766691"/>
                </a:lnTo>
                <a:lnTo>
                  <a:pt x="22834" y="868934"/>
                </a:lnTo>
                <a:lnTo>
                  <a:pt x="16077" y="983806"/>
                </a:lnTo>
                <a:lnTo>
                  <a:pt x="8473" y="1112094"/>
                </a:lnTo>
                <a:lnTo>
                  <a:pt x="0" y="1254582"/>
                </a:lnTo>
                <a:lnTo>
                  <a:pt x="5095135" y="1269994"/>
                </a:lnTo>
                <a:lnTo>
                  <a:pt x="8494395" y="1266037"/>
                </a:lnTo>
                <a:lnTo>
                  <a:pt x="8508522" y="1054018"/>
                </a:lnTo>
                <a:lnTo>
                  <a:pt x="8517417" y="919345"/>
                </a:lnTo>
                <a:lnTo>
                  <a:pt x="8527097" y="771568"/>
                </a:lnTo>
                <a:lnTo>
                  <a:pt x="8531986" y="696307"/>
                </a:lnTo>
                <a:lnTo>
                  <a:pt x="8536777" y="622022"/>
                </a:lnTo>
                <a:lnTo>
                  <a:pt x="8541372" y="550129"/>
                </a:lnTo>
                <a:lnTo>
                  <a:pt x="8545672" y="482045"/>
                </a:lnTo>
                <a:lnTo>
                  <a:pt x="8549686" y="417450"/>
                </a:lnTo>
                <a:lnTo>
                  <a:pt x="8552997" y="362974"/>
                </a:lnTo>
                <a:lnTo>
                  <a:pt x="8555826" y="314821"/>
                </a:lnTo>
                <a:lnTo>
                  <a:pt x="8557968" y="276145"/>
                </a:lnTo>
                <a:lnTo>
                  <a:pt x="8559799" y="232895"/>
                </a:lnTo>
                <a:lnTo>
                  <a:pt x="8559707" y="216679"/>
                </a:lnTo>
                <a:lnTo>
                  <a:pt x="8554759" y="173929"/>
                </a:lnTo>
                <a:lnTo>
                  <a:pt x="8543097" y="134330"/>
                </a:lnTo>
                <a:lnTo>
                  <a:pt x="8527417" y="89697"/>
                </a:lnTo>
                <a:lnTo>
                  <a:pt x="8512822" y="49828"/>
                </a:lnTo>
                <a:lnTo>
                  <a:pt x="8496831" y="6588"/>
                </a:lnTo>
                <a:lnTo>
                  <a:pt x="5220373" y="6588"/>
                </a:lnTo>
                <a:lnTo>
                  <a:pt x="2004014" y="2495"/>
                </a:lnTo>
                <a:close/>
              </a:path>
              <a:path w="8559799" h="1269994">
                <a:moveTo>
                  <a:pt x="8494395" y="0"/>
                </a:moveTo>
                <a:lnTo>
                  <a:pt x="5220373" y="6588"/>
                </a:lnTo>
                <a:lnTo>
                  <a:pt x="8496831" y="6588"/>
                </a:lnTo>
                <a:lnTo>
                  <a:pt x="8494395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3" name="object 3"/>
          <p:cNvSpPr/>
          <p:nvPr/>
        </p:nvSpPr>
        <p:spPr>
          <a:xfrm>
            <a:off x="5689600" y="3251200"/>
            <a:ext cx="3200400" cy="2235200"/>
          </a:xfrm>
          <a:custGeom>
            <a:avLst/>
            <a:gdLst/>
            <a:ahLst/>
            <a:cxnLst/>
            <a:rect l="l" t="t" r="r" b="b"/>
            <a:pathLst>
              <a:path w="8559799" h="1269994">
                <a:moveTo>
                  <a:pt x="2004014" y="2495"/>
                </a:moveTo>
                <a:lnTo>
                  <a:pt x="29487" y="3164"/>
                </a:lnTo>
                <a:lnTo>
                  <a:pt x="22665" y="48192"/>
                </a:lnTo>
                <a:lnTo>
                  <a:pt x="18023" y="94211"/>
                </a:lnTo>
                <a:lnTo>
                  <a:pt x="16637" y="143416"/>
                </a:lnTo>
                <a:lnTo>
                  <a:pt x="17418" y="158961"/>
                </a:lnTo>
                <a:lnTo>
                  <a:pt x="25044" y="198329"/>
                </a:lnTo>
                <a:lnTo>
                  <a:pt x="33949" y="214836"/>
                </a:lnTo>
                <a:lnTo>
                  <a:pt x="37712" y="221830"/>
                </a:lnTo>
                <a:lnTo>
                  <a:pt x="47637" y="266207"/>
                </a:lnTo>
                <a:lnTo>
                  <a:pt x="49213" y="309225"/>
                </a:lnTo>
                <a:lnTo>
                  <a:pt x="49075" y="338688"/>
                </a:lnTo>
                <a:lnTo>
                  <a:pt x="46839" y="417450"/>
                </a:lnTo>
                <a:lnTo>
                  <a:pt x="44695" y="468319"/>
                </a:lnTo>
                <a:lnTo>
                  <a:pt x="41839" y="527892"/>
                </a:lnTo>
                <a:lnTo>
                  <a:pt x="38247" y="596955"/>
                </a:lnTo>
                <a:lnTo>
                  <a:pt x="33897" y="676293"/>
                </a:lnTo>
                <a:lnTo>
                  <a:pt x="28767" y="766691"/>
                </a:lnTo>
                <a:lnTo>
                  <a:pt x="22834" y="868934"/>
                </a:lnTo>
                <a:lnTo>
                  <a:pt x="16077" y="983806"/>
                </a:lnTo>
                <a:lnTo>
                  <a:pt x="8473" y="1112094"/>
                </a:lnTo>
                <a:lnTo>
                  <a:pt x="0" y="1254582"/>
                </a:lnTo>
                <a:lnTo>
                  <a:pt x="5095135" y="1269994"/>
                </a:lnTo>
                <a:lnTo>
                  <a:pt x="8494395" y="1266037"/>
                </a:lnTo>
                <a:lnTo>
                  <a:pt x="8508522" y="1054018"/>
                </a:lnTo>
                <a:lnTo>
                  <a:pt x="8517417" y="919345"/>
                </a:lnTo>
                <a:lnTo>
                  <a:pt x="8527097" y="771568"/>
                </a:lnTo>
                <a:lnTo>
                  <a:pt x="8531986" y="696307"/>
                </a:lnTo>
                <a:lnTo>
                  <a:pt x="8536777" y="622022"/>
                </a:lnTo>
                <a:lnTo>
                  <a:pt x="8541372" y="550129"/>
                </a:lnTo>
                <a:lnTo>
                  <a:pt x="8545672" y="482045"/>
                </a:lnTo>
                <a:lnTo>
                  <a:pt x="8549686" y="417450"/>
                </a:lnTo>
                <a:lnTo>
                  <a:pt x="8552997" y="362974"/>
                </a:lnTo>
                <a:lnTo>
                  <a:pt x="8555826" y="314821"/>
                </a:lnTo>
                <a:lnTo>
                  <a:pt x="8557968" y="276145"/>
                </a:lnTo>
                <a:lnTo>
                  <a:pt x="8559799" y="232895"/>
                </a:lnTo>
                <a:lnTo>
                  <a:pt x="8559707" y="216679"/>
                </a:lnTo>
                <a:lnTo>
                  <a:pt x="8554759" y="173929"/>
                </a:lnTo>
                <a:lnTo>
                  <a:pt x="8543097" y="134330"/>
                </a:lnTo>
                <a:lnTo>
                  <a:pt x="8527417" y="89697"/>
                </a:lnTo>
                <a:lnTo>
                  <a:pt x="8512822" y="49828"/>
                </a:lnTo>
                <a:lnTo>
                  <a:pt x="8496831" y="6588"/>
                </a:lnTo>
                <a:lnTo>
                  <a:pt x="5220373" y="6588"/>
                </a:lnTo>
                <a:lnTo>
                  <a:pt x="2004014" y="2495"/>
                </a:lnTo>
                <a:close/>
              </a:path>
              <a:path w="8559799" h="1269994">
                <a:moveTo>
                  <a:pt x="8494395" y="0"/>
                </a:moveTo>
                <a:lnTo>
                  <a:pt x="5220373" y="6588"/>
                </a:lnTo>
                <a:lnTo>
                  <a:pt x="8496831" y="6588"/>
                </a:lnTo>
                <a:lnTo>
                  <a:pt x="8494395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4" name="object 4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6300" y="1676400"/>
            <a:ext cx="8013700" cy="160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s-CO" sz="2000" dirty="0"/>
              <a:t> </a:t>
            </a:r>
            <a:endParaRPr lang="pt-BR" sz="2000" dirty="0"/>
          </a:p>
          <a:p>
            <a:r>
              <a:rPr lang="es-CO" sz="2000" dirty="0">
                <a:latin typeface="Verdana"/>
                <a:cs typeface="Verdana"/>
              </a:rPr>
              <a:t>Este modelo consiste en una deliberación de la comunidad educativa sobre la creación de normas.</a:t>
            </a:r>
            <a:endParaRPr lang="pt-BR"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10"/>
              </a:lnSpc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Modelo dialógico de</a:t>
            </a:r>
            <a:endParaRPr sz="3800">
              <a:latin typeface="Verdana"/>
              <a:cs typeface="Verdana"/>
            </a:endParaRPr>
          </a:p>
          <a:p>
            <a:pPr marL="12700">
              <a:lnSpc>
                <a:spcPts val="3750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resolução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de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-20" dirty="0" smtClean="0">
                <a:solidFill>
                  <a:srgbClr val="F8971D"/>
                </a:solidFill>
                <a:latin typeface="Verdana"/>
                <a:cs typeface="Verdana"/>
              </a:rPr>
              <a:t>conflito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952565" y="3341006"/>
            <a:ext cx="3011335" cy="23205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16700"/>
              </a:lnSpc>
            </a:pPr>
            <a:r>
              <a:rPr lang="es-CO" sz="1600" b="1" dirty="0">
                <a:solidFill>
                  <a:srgbClr val="FFFFFF"/>
                </a:solidFill>
                <a:latin typeface="Verdana"/>
                <a:cs typeface="Verdana"/>
              </a:rPr>
              <a:t>Para que se respeten todas las normas y que ellas sean ejercidas por todos es imprescindible que alumnos, profesores y comunidad estén de acuerdo con ellas </a:t>
            </a:r>
            <a:endParaRPr lang="pt-BR" sz="16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5765800" y="3352800"/>
            <a:ext cx="3581400" cy="279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95325" algn="just">
              <a:lnSpc>
                <a:spcPct val="116700"/>
              </a:lnSpc>
            </a:pPr>
            <a:r>
              <a:rPr lang="es-CO" sz="1600" b="1" dirty="0">
                <a:solidFill>
                  <a:srgbClr val="FFFFFF"/>
                </a:solidFill>
                <a:latin typeface="Verdana"/>
                <a:cs typeface="Verdana"/>
              </a:rPr>
              <a:t>Para elegir una norma que represente la opinión de todos los involucrados, es importante que se cumplan determinadas condiciones. </a:t>
            </a:r>
            <a:endParaRPr lang="pt-BR" sz="16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41800" y="42672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000" y="1905000"/>
            <a:ext cx="7557134" cy="4343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CO" sz="2000" dirty="0">
                <a:latin typeface="Verdana"/>
                <a:cs typeface="Verdana"/>
              </a:rPr>
              <a:t>Que tenga relación directa con un tema importante en la vida de los niños y niñas</a:t>
            </a:r>
            <a:endParaRPr lang="pt-BR" sz="2000" dirty="0">
              <a:latin typeface="Verdana"/>
              <a:cs typeface="Verdana"/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CO" sz="2000" dirty="0">
                <a:latin typeface="Verdana"/>
                <a:cs typeface="Verdana"/>
              </a:rPr>
              <a:t>Que tenga el apoyo verbal de todas la sociedad</a:t>
            </a:r>
            <a:endParaRPr lang="pt-BR" sz="2000" dirty="0">
              <a:latin typeface="Verdana"/>
              <a:cs typeface="Verdana"/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CO" sz="2000" dirty="0">
                <a:latin typeface="Verdana"/>
                <a:cs typeface="Verdana"/>
              </a:rPr>
              <a:t>Que sea frecuentemente rota en la escuela, a pesar de ter el apoyo verbal de toda la sociedad.</a:t>
            </a:r>
            <a:endParaRPr lang="pt-BR" sz="2000" dirty="0">
              <a:latin typeface="Verdana"/>
              <a:cs typeface="Verdana"/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CO" sz="2000" dirty="0">
                <a:latin typeface="Verdana"/>
                <a:cs typeface="Verdana"/>
              </a:rPr>
              <a:t>Que responda a un comportamiento posible de ser eliminado</a:t>
            </a:r>
            <a:endParaRPr lang="pt-BR" sz="2000" dirty="0">
              <a:latin typeface="Verdana"/>
              <a:cs typeface="Verdana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CO" sz="2000" dirty="0">
                <a:latin typeface="Verdana"/>
                <a:cs typeface="Verdana"/>
              </a:rPr>
              <a:t>Que, con la superación del conflicto, la comunidad de un ejemplo a la sociedad, a los familiares, profesores, niños y niñas.</a:t>
            </a:r>
            <a:r>
              <a:rPr lang="pt-BR" sz="2000" dirty="0">
                <a:latin typeface="Verdana"/>
                <a:cs typeface="Verdana"/>
              </a:rPr>
              <a:t> 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194" rIns="0" bIns="0" rtlCol="0">
            <a:noAutofit/>
          </a:bodyPr>
          <a:lstStyle/>
          <a:p>
            <a:pPr marL="12700" marR="12700">
              <a:lnSpc>
                <a:spcPct val="78900"/>
              </a:lnSpc>
              <a:tabLst>
                <a:tab pos="8394065" algn="l"/>
              </a:tabLst>
            </a:pPr>
            <a:r>
              <a:rPr sz="3200" b="1" dirty="0" smtClean="0">
                <a:solidFill>
                  <a:srgbClr val="F8971D"/>
                </a:solidFill>
                <a:latin typeface="Verdana"/>
                <a:cs typeface="Verdana"/>
              </a:rPr>
              <a:t>Condi</a:t>
            </a:r>
            <a:r>
              <a:rPr lang="x-none" sz="3200" b="1" dirty="0" smtClean="0">
                <a:solidFill>
                  <a:srgbClr val="F8971D"/>
                </a:solidFill>
                <a:latin typeface="Verdana"/>
                <a:cs typeface="Verdana"/>
              </a:rPr>
              <a:t>ciones</a:t>
            </a:r>
            <a:r>
              <a:rPr sz="3200" b="1" dirty="0" smtClean="0">
                <a:solidFill>
                  <a:srgbClr val="F8971D"/>
                </a:solidFill>
                <a:latin typeface="Verdana"/>
                <a:cs typeface="Verdana"/>
              </a:rPr>
              <a:t> para </a:t>
            </a:r>
            <a:r>
              <a:rPr lang="x-none" sz="3200" b="1" dirty="0">
                <a:solidFill>
                  <a:srgbClr val="F8971D"/>
                </a:solidFill>
                <a:latin typeface="Verdana"/>
                <a:cs typeface="Verdana"/>
              </a:rPr>
              <a:t>l</a:t>
            </a:r>
            <a:r>
              <a:rPr sz="3200" b="1" dirty="0" smtClean="0">
                <a:solidFill>
                  <a:srgbClr val="F8971D"/>
                </a:solidFill>
                <a:latin typeface="Verdana"/>
                <a:cs typeface="Verdana"/>
              </a:rPr>
              <a:t>a constru</a:t>
            </a:r>
            <a:r>
              <a:rPr lang="x-none" sz="3200" b="1" dirty="0" smtClean="0">
                <a:solidFill>
                  <a:srgbClr val="F8971D"/>
                </a:solidFill>
                <a:latin typeface="Verdana"/>
                <a:cs typeface="Verdana"/>
              </a:rPr>
              <a:t>cción</a:t>
            </a:r>
            <a:r>
              <a:rPr sz="3200" b="1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200" b="1" u="sng" dirty="0" smtClean="0">
                <a:solidFill>
                  <a:srgbClr val="F8971D"/>
                </a:solidFill>
                <a:latin typeface="Verdana"/>
                <a:cs typeface="Verdana"/>
              </a:rPr>
              <a:t>consensual</a:t>
            </a:r>
            <a:r>
              <a:rPr sz="32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2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de</a:t>
            </a:r>
            <a:r>
              <a:rPr sz="32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2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normas</a:t>
            </a:r>
            <a:r>
              <a:rPr sz="32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2086419"/>
            <a:ext cx="8255634" cy="3778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s-CO" sz="2000" dirty="0" smtClean="0">
                <a:solidFill>
                  <a:schemeClr val="accent6"/>
                </a:solidFill>
                <a:latin typeface="Verdana"/>
                <a:cs typeface="Verdana"/>
              </a:rPr>
              <a:t>1. </a:t>
            </a:r>
            <a:r>
              <a:rPr lang="es-CO" sz="2000" dirty="0" smtClean="0">
                <a:latin typeface="Verdana"/>
                <a:cs typeface="Verdana"/>
              </a:rPr>
              <a:t>Una </a:t>
            </a:r>
            <a:r>
              <a:rPr lang="es-CO" sz="2000" dirty="0">
                <a:latin typeface="Verdana"/>
                <a:cs typeface="Verdana"/>
              </a:rPr>
              <a:t>comisión mixta debate y propone una norma para el conjunto de la </a:t>
            </a:r>
            <a:r>
              <a:rPr lang="es-CO" sz="2000" dirty="0" smtClean="0">
                <a:latin typeface="Verdana"/>
                <a:cs typeface="Verdana"/>
              </a:rPr>
              <a:t>comunidad</a:t>
            </a:r>
          </a:p>
          <a:p>
            <a:pPr marL="228600" lvl="0" indent="-228600">
              <a:buAutoNum type="arabicPeriod"/>
            </a:pPr>
            <a:endParaRPr sz="1000" dirty="0" smtClean="0">
              <a:latin typeface="Verdana"/>
              <a:cs typeface="Verdana"/>
            </a:endParaRPr>
          </a:p>
          <a:p>
            <a:pPr>
              <a:lnSpc>
                <a:spcPts val="1300"/>
              </a:lnSpc>
              <a:spcBef>
                <a:spcPts val="99"/>
              </a:spcBef>
              <a:buClr>
                <a:srgbClr val="F8971D"/>
              </a:buClr>
              <a:buFont typeface="Verdana"/>
              <a:buAutoNum type="arabicPeriod"/>
            </a:pPr>
            <a:endParaRPr sz="1300" dirty="0" smtClean="0">
              <a:latin typeface="Verdana"/>
              <a:cs typeface="Verdana"/>
            </a:endParaRPr>
          </a:p>
          <a:p>
            <a:pPr lvl="0"/>
            <a:r>
              <a:rPr lang="es-CO" sz="2000" dirty="0" smtClean="0">
                <a:solidFill>
                  <a:srgbClr val="F79646"/>
                </a:solidFill>
                <a:latin typeface="Verdana"/>
                <a:cs typeface="Verdana"/>
              </a:rPr>
              <a:t>2. </a:t>
            </a:r>
            <a:r>
              <a:rPr lang="es-CO" sz="2000" dirty="0" smtClean="0">
                <a:latin typeface="Verdana"/>
                <a:cs typeface="Verdana"/>
              </a:rPr>
              <a:t>Implicación </a:t>
            </a:r>
            <a:r>
              <a:rPr lang="es-CO" sz="2000" dirty="0">
                <a:latin typeface="Verdana"/>
                <a:cs typeface="Verdana"/>
              </a:rPr>
              <a:t>del cuerpo de docentes: La propuesta de norma es expuesta y discutida con el cuerpo docente y en asamblea con la comunidad</a:t>
            </a:r>
            <a:r>
              <a:rPr lang="es-CO" sz="2000" dirty="0" smtClean="0">
                <a:latin typeface="Verdana"/>
                <a:cs typeface="Verdana"/>
              </a:rPr>
              <a:t>.</a:t>
            </a:r>
          </a:p>
          <a:p>
            <a:pPr lvl="0"/>
            <a:endParaRPr lang="pt-BR" sz="2000" dirty="0">
              <a:latin typeface="Verdana"/>
              <a:cs typeface="Verdana"/>
            </a:endParaRPr>
          </a:p>
          <a:p>
            <a:pPr lvl="0"/>
            <a:r>
              <a:rPr lang="es-CO" sz="2000" dirty="0" smtClean="0">
                <a:solidFill>
                  <a:srgbClr val="F79646"/>
                </a:solidFill>
                <a:latin typeface="Verdana"/>
                <a:cs typeface="Verdana"/>
              </a:rPr>
              <a:t>3. </a:t>
            </a:r>
            <a:r>
              <a:rPr lang="es-CO" sz="2000" dirty="0" smtClean="0">
                <a:latin typeface="Verdana"/>
                <a:cs typeface="Verdana"/>
              </a:rPr>
              <a:t>Implicación </a:t>
            </a:r>
            <a:r>
              <a:rPr lang="es-CO" sz="2000" dirty="0">
                <a:latin typeface="Verdana"/>
                <a:cs typeface="Verdana"/>
              </a:rPr>
              <a:t>de los alumnos: Pasan de aula en aula para recibir los comentarios, reflexiones, propuestas de cambio</a:t>
            </a:r>
            <a:r>
              <a:rPr lang="es-CO" sz="2000" dirty="0" smtClean="0">
                <a:latin typeface="Verdana"/>
                <a:cs typeface="Verdana"/>
              </a:rPr>
              <a:t>…</a:t>
            </a:r>
          </a:p>
          <a:p>
            <a:pPr lvl="0"/>
            <a:endParaRPr lang="pt-BR" sz="2000" dirty="0">
              <a:latin typeface="Verdana"/>
              <a:cs typeface="Verdana"/>
            </a:endParaRPr>
          </a:p>
          <a:p>
            <a:r>
              <a:rPr lang="es-CO" sz="2000" dirty="0" smtClean="0">
                <a:solidFill>
                  <a:srgbClr val="F79646"/>
                </a:solidFill>
                <a:latin typeface="Verdana"/>
                <a:cs typeface="Verdana"/>
              </a:rPr>
              <a:t>4</a:t>
            </a:r>
            <a:r>
              <a:rPr lang="es-CO" sz="2000" dirty="0" smtClean="0">
                <a:latin typeface="Verdana"/>
                <a:cs typeface="Verdana"/>
              </a:rPr>
              <a:t>. Apoyo </a:t>
            </a:r>
            <a:r>
              <a:rPr lang="es-CO" sz="2000" dirty="0">
                <a:latin typeface="Verdana"/>
                <a:cs typeface="Verdana"/>
              </a:rPr>
              <a:t>de la Comisión Mixta: Debate entre los representantes de clase: concretización, aplicación de la norma</a:t>
            </a:r>
            <a:r>
              <a:rPr lang="pt-BR" sz="2000" dirty="0">
                <a:latin typeface="Verdana"/>
                <a:cs typeface="Verdana"/>
              </a:rPr>
              <a:t> 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10"/>
              </a:lnSpc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Paso a paso </a:t>
            </a:r>
            <a:r>
              <a:rPr lang="x-none" sz="3800" b="1" dirty="0" smtClean="0">
                <a:solidFill>
                  <a:srgbClr val="F8971D"/>
                </a:solidFill>
                <a:latin typeface="Verdana"/>
                <a:cs typeface="Verdana"/>
              </a:rPr>
              <a:t>para</a:t>
            </a:r>
            <a:endParaRPr sz="3800" dirty="0">
              <a:latin typeface="Verdana"/>
              <a:cs typeface="Verdana"/>
            </a:endParaRPr>
          </a:p>
          <a:p>
            <a:pPr marL="12700">
              <a:lnSpc>
                <a:spcPts val="3750"/>
              </a:lnSpc>
              <a:tabLst>
                <a:tab pos="8394065" algn="l"/>
              </a:tabLst>
            </a:pPr>
            <a:r>
              <a:rPr lang="en-US" sz="3800" b="1" u="sng" dirty="0" err="1">
                <a:solidFill>
                  <a:srgbClr val="F8971D"/>
                </a:solidFill>
                <a:latin typeface="Verdana"/>
                <a:cs typeface="Verdana"/>
              </a:rPr>
              <a:t>e</a:t>
            </a:r>
            <a:r>
              <a:rPr sz="3800" b="1" u="sng" dirty="0" err="1" smtClean="0">
                <a:solidFill>
                  <a:srgbClr val="F8971D"/>
                </a:solidFill>
                <a:latin typeface="Verdana"/>
                <a:cs typeface="Verdana"/>
              </a:rPr>
              <a:t>labor</a:t>
            </a: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ación de la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norma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541</Words>
  <Application>Microsoft Macintosh PowerPoint</Application>
  <PresentationFormat>Custom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Origen de los conflictos </vt:lpstr>
      <vt:lpstr>Origen de los conflictos  </vt:lpstr>
      <vt:lpstr>Investigaciones apuntan que </vt:lpstr>
      <vt:lpstr>El reto </vt:lpstr>
      <vt:lpstr>Prevención y Superaciób de reacciones violentas  </vt:lpstr>
      <vt:lpstr>Modelo dialógico de resolução de conflito  </vt:lpstr>
      <vt:lpstr>Condiciones para la construcción consensual de normas  </vt:lpstr>
      <vt:lpstr>Paso a paso para elaboración de la norma  </vt:lpstr>
      <vt:lpstr>Paso a paso para elaboración de la norma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.</cp:lastModifiedBy>
  <cp:revision>12</cp:revision>
  <dcterms:created xsi:type="dcterms:W3CDTF">2014-10-14T11:07:25Z</dcterms:created>
  <dcterms:modified xsi:type="dcterms:W3CDTF">2015-07-12T16:48:15Z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2014-10-14T00:00:00Z</vt:filetime>
  </property>
  <property fmtid="{D5CDD505-2E9C-101B-9397-08002B2CF9AE}" pid="3" name="LastSaved">
    <vt:filetime>2014-10-14T00:00:00Z</vt:filetime>
  </property>
</Properties>
</file>