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4" r:id="rId10"/>
    <p:sldId id="265" r:id="rId11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28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23683" y="1041400"/>
            <a:ext cx="8312632" cy="6140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2468920"/>
            <a:ext cx="8407400" cy="279988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5975"/>
            <a:ext cx="10160000" cy="6907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14630"/>
            <a:ext cx="10160000" cy="2005369"/>
          </a:xfrm>
          <a:custGeom>
            <a:avLst/>
            <a:gdLst/>
            <a:ahLst/>
            <a:cxnLst/>
            <a:rect l="l" t="t" r="r" b="b"/>
            <a:pathLst>
              <a:path w="10160000" h="20053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2005369"/>
                </a:lnTo>
                <a:lnTo>
                  <a:pt x="10160000" y="20053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20053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10360" y="6459220"/>
            <a:ext cx="4713040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G</a:t>
            </a:r>
            <a:r>
              <a:rPr sz="4000" spc="160" dirty="0" smtClean="0">
                <a:solidFill>
                  <a:srgbClr val="FFFFFF"/>
                </a:solidFill>
                <a:latin typeface="Gill Sans Light"/>
                <a:cs typeface="Gill Sans Light"/>
              </a:rPr>
              <a:t>r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upos 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Intera</a:t>
            </a:r>
            <a:r>
              <a:rPr lang="x-none"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c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tivos</a:t>
            </a:r>
            <a:endParaRPr sz="4000" dirty="0">
              <a:latin typeface="Gill Sans SemiBold"/>
              <a:cs typeface="Gill Sans SemiBold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0" y="33867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" name="Picture 20" descr="Logotipo Comunidade de Aprendizag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870201" cy="10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836" y="3738265"/>
            <a:ext cx="7275364" cy="605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 err="1">
                <a:solidFill>
                  <a:srgbClr val="F8971D"/>
                </a:solidFill>
                <a:latin typeface="Verdana"/>
                <a:cs typeface="Verdana"/>
              </a:rPr>
              <a:t>www.comunidaddeaprendizaje.com.es</a:t>
            </a:r>
            <a:endParaRPr lang="en-US" sz="2400" dirty="0">
              <a:latin typeface="Verdana"/>
              <a:cs typeface="Verdana"/>
            </a:endParaRPr>
          </a:p>
        </p:txBody>
      </p:sp>
      <p:pic>
        <p:nvPicPr>
          <p:cNvPr id="8" name="Picture 20" descr="Logotipo Comunidade de Aprendiz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4920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ES_tradnl" sz="3800" b="1" u="sng" dirty="0" err="1" smtClean="0">
                <a:solidFill>
                  <a:srgbClr val="F8971D"/>
                </a:solidFill>
                <a:latin typeface="Verdana"/>
                <a:cs typeface="Verdana"/>
              </a:rPr>
              <a:t>Historico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1981200"/>
            <a:ext cx="7737475" cy="29717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_tradnl" sz="2000" b="1" dirty="0" smtClean="0">
                <a:solidFill>
                  <a:srgbClr val="333333"/>
                </a:solidFill>
                <a:latin typeface="Verdana"/>
                <a:cs typeface="Verdana"/>
              </a:rPr>
              <a:t>Comunidad </a:t>
            </a:r>
            <a:r>
              <a:rPr lang="es-ES_tradnl" sz="2000" b="1" spc="-15" dirty="0" smtClean="0">
                <a:solidFill>
                  <a:srgbClr val="333333"/>
                </a:solidFill>
                <a:latin typeface="Verdana"/>
                <a:cs typeface="Verdana"/>
              </a:rPr>
              <a:t>Científica Internacional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lang="es-ES_tradnl" sz="950" dirty="0" smtClean="0"/>
          </a:p>
          <a:p>
            <a:pPr marL="12700" marR="12700">
              <a:lnSpc>
                <a:spcPct val="104200"/>
              </a:lnSpc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La investigación INCLUD-E</a:t>
            </a:r>
            <a:r>
              <a:rPr lang="es-ES_tradnl"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realizada en di</a:t>
            </a:r>
            <a:r>
              <a:rPr lang="es-ES_tradnl"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ersos países de Europa, nos muestra, entre las practicas educati</a:t>
            </a:r>
            <a:r>
              <a:rPr lang="es-ES_tradnl"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obser</a:t>
            </a:r>
            <a:r>
              <a:rPr lang="es-ES_tradnl"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adas, las formas</a:t>
            </a:r>
            <a:r>
              <a:rPr lang="es-ES_tradnl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organización de los estudiantes en las aulas que presentan mejores impactos en el aprendizaje.  </a:t>
            </a:r>
            <a:endParaRPr lang="es-ES_tradnl" sz="950" dirty="0" smtClean="0"/>
          </a:p>
          <a:p>
            <a:pPr marL="12700" marR="424815">
              <a:lnSpc>
                <a:spcPct val="104200"/>
              </a:lnSpc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Du</a:t>
            </a:r>
            <a:r>
              <a:rPr lang="es-ES_tradnl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ante ese estudi</a:t>
            </a:r>
            <a:r>
              <a:rPr lang="es-ES_tradnl"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identificaron tres formas</a:t>
            </a:r>
            <a:r>
              <a:rPr lang="es-ES_tradnl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agrupamientos</a:t>
            </a:r>
            <a:r>
              <a:rPr lang="es-ES_tradnl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:</a:t>
            </a:r>
            <a:endParaRPr lang="es-ES_tradnl"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3194" y="5359400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6172" y="5359400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39152" y="5359400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39795" y="5527131"/>
            <a:ext cx="1115060" cy="670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Mixture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00"/>
              </a:lnSpc>
              <a:spcBef>
                <a:spcPts val="2"/>
              </a:spcBef>
            </a:pPr>
            <a:endParaRPr sz="900" dirty="0"/>
          </a:p>
          <a:p>
            <a:pPr marL="0" algn="ctr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Mi</a:t>
            </a:r>
            <a:r>
              <a:rPr lang="x-none" sz="1600" b="1" dirty="0" smtClean="0">
                <a:solidFill>
                  <a:srgbClr val="FFFFFF"/>
                </a:solidFill>
                <a:latin typeface="Verdana"/>
                <a:cs typeface="Verdana"/>
              </a:rPr>
              <a:t>xtos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6830" y="5527131"/>
            <a:ext cx="1506855" cy="670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40">
              <a:lnSpc>
                <a:spcPct val="100000"/>
              </a:lnSpc>
            </a:pPr>
            <a:r>
              <a:rPr lang="es-ES_tradnl" sz="2000" b="1" dirty="0" err="1" smtClean="0">
                <a:solidFill>
                  <a:srgbClr val="FFFFFF"/>
                </a:solidFill>
                <a:latin typeface="Verdana"/>
                <a:cs typeface="Verdana"/>
              </a:rPr>
              <a:t>Streaming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900"/>
              </a:lnSpc>
              <a:spcBef>
                <a:spcPts val="2"/>
              </a:spcBef>
            </a:pPr>
            <a:endParaRPr lang="es-ES_tradnl" sz="900" dirty="0" smtClean="0"/>
          </a:p>
          <a:p>
            <a:pPr marL="12700">
              <a:lnSpc>
                <a:spcPct val="100000"/>
              </a:lnSpc>
            </a:pPr>
            <a:r>
              <a:rPr lang="es-ES_tradnl" sz="1600" b="1" dirty="0" smtClean="0">
                <a:solidFill>
                  <a:srgbClr val="FFFFFF"/>
                </a:solidFill>
                <a:latin typeface="Verdana"/>
                <a:cs typeface="Verdana"/>
              </a:rPr>
              <a:t>Homogéneos</a:t>
            </a:r>
            <a:endParaRPr lang="es-ES_tradnl" sz="16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2600" y="5486400"/>
            <a:ext cx="1583690" cy="76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Inclusion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00"/>
              </a:lnSpc>
              <a:spcBef>
                <a:spcPts val="2"/>
              </a:spcBef>
            </a:pPr>
            <a:endParaRPr sz="900" dirty="0"/>
          </a:p>
          <a:p>
            <a:pPr marL="0" algn="ctr">
              <a:lnSpc>
                <a:spcPct val="100000"/>
              </a:lnSpc>
            </a:pPr>
            <a:r>
              <a:rPr lang="es-ES_tradnl" sz="1600" b="1" dirty="0" smtClean="0">
                <a:solidFill>
                  <a:srgbClr val="FFFFFF"/>
                </a:solidFill>
                <a:latin typeface="Verdana"/>
                <a:cs typeface="Verdana"/>
              </a:rPr>
              <a:t>Inclusión</a:t>
            </a:r>
            <a:endParaRPr lang="es-ES_tradnl" sz="16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37256" y="4077833"/>
            <a:ext cx="1110173" cy="493975"/>
          </a:xfrm>
          <a:custGeom>
            <a:avLst/>
            <a:gdLst/>
            <a:ahLst/>
            <a:cxnLst/>
            <a:rect l="l" t="t" r="r" b="b"/>
            <a:pathLst>
              <a:path w="1110173" h="493975">
                <a:moveTo>
                  <a:pt x="1101796" y="279169"/>
                </a:moveTo>
                <a:lnTo>
                  <a:pt x="680821" y="279169"/>
                </a:lnTo>
                <a:lnTo>
                  <a:pt x="763541" y="283104"/>
                </a:lnTo>
                <a:lnTo>
                  <a:pt x="776228" y="283962"/>
                </a:lnTo>
                <a:lnTo>
                  <a:pt x="837009" y="289657"/>
                </a:lnTo>
                <a:lnTo>
                  <a:pt x="909378" y="298813"/>
                </a:lnTo>
                <a:lnTo>
                  <a:pt x="932094" y="302422"/>
                </a:lnTo>
                <a:lnTo>
                  <a:pt x="926553" y="309161"/>
                </a:lnTo>
                <a:lnTo>
                  <a:pt x="916405" y="318981"/>
                </a:lnTo>
                <a:lnTo>
                  <a:pt x="881199" y="355384"/>
                </a:lnTo>
                <a:lnTo>
                  <a:pt x="845662" y="394133"/>
                </a:lnTo>
                <a:lnTo>
                  <a:pt x="830059" y="412133"/>
                </a:lnTo>
                <a:lnTo>
                  <a:pt x="839738" y="423728"/>
                </a:lnTo>
                <a:lnTo>
                  <a:pt x="846296" y="431763"/>
                </a:lnTo>
                <a:lnTo>
                  <a:pt x="852579" y="439806"/>
                </a:lnTo>
                <a:lnTo>
                  <a:pt x="861432" y="451427"/>
                </a:lnTo>
                <a:lnTo>
                  <a:pt x="893279" y="493975"/>
                </a:lnTo>
                <a:lnTo>
                  <a:pt x="901794" y="484420"/>
                </a:lnTo>
                <a:lnTo>
                  <a:pt x="927574" y="456328"/>
                </a:lnTo>
                <a:lnTo>
                  <a:pt x="956779" y="426172"/>
                </a:lnTo>
                <a:lnTo>
                  <a:pt x="991228" y="392581"/>
                </a:lnTo>
                <a:lnTo>
                  <a:pt x="1021397" y="365373"/>
                </a:lnTo>
                <a:lnTo>
                  <a:pt x="1050732" y="340478"/>
                </a:lnTo>
                <a:lnTo>
                  <a:pt x="1089962" y="310539"/>
                </a:lnTo>
                <a:lnTo>
                  <a:pt x="1110173" y="296832"/>
                </a:lnTo>
                <a:lnTo>
                  <a:pt x="1104873" y="285376"/>
                </a:lnTo>
                <a:lnTo>
                  <a:pt x="1101796" y="279169"/>
                </a:lnTo>
                <a:close/>
              </a:path>
              <a:path w="1110173" h="493975">
                <a:moveTo>
                  <a:pt x="568668" y="171690"/>
                </a:moveTo>
                <a:lnTo>
                  <a:pt x="478526" y="174432"/>
                </a:lnTo>
                <a:lnTo>
                  <a:pt x="405779" y="178675"/>
                </a:lnTo>
                <a:lnTo>
                  <a:pt x="358179" y="182564"/>
                </a:lnTo>
                <a:lnTo>
                  <a:pt x="311276" y="187196"/>
                </a:lnTo>
                <a:lnTo>
                  <a:pt x="265042" y="192537"/>
                </a:lnTo>
                <a:lnTo>
                  <a:pt x="219445" y="198550"/>
                </a:lnTo>
                <a:lnTo>
                  <a:pt x="174457" y="205202"/>
                </a:lnTo>
                <a:lnTo>
                  <a:pt x="130049" y="212457"/>
                </a:lnTo>
                <a:lnTo>
                  <a:pt x="86189" y="220281"/>
                </a:lnTo>
                <a:lnTo>
                  <a:pt x="42849" y="228639"/>
                </a:lnTo>
                <a:lnTo>
                  <a:pt x="0" y="237495"/>
                </a:lnTo>
                <a:lnTo>
                  <a:pt x="25095" y="331094"/>
                </a:lnTo>
                <a:lnTo>
                  <a:pt x="45993" y="326793"/>
                </a:lnTo>
                <a:lnTo>
                  <a:pt x="67064" y="322759"/>
                </a:lnTo>
                <a:lnTo>
                  <a:pt x="109687" y="315445"/>
                </a:lnTo>
                <a:lnTo>
                  <a:pt x="152888" y="309056"/>
                </a:lnTo>
                <a:lnTo>
                  <a:pt x="196592" y="303497"/>
                </a:lnTo>
                <a:lnTo>
                  <a:pt x="240722" y="298671"/>
                </a:lnTo>
                <a:lnTo>
                  <a:pt x="307550" y="292601"/>
                </a:lnTo>
                <a:lnTo>
                  <a:pt x="419988" y="284800"/>
                </a:lnTo>
                <a:lnTo>
                  <a:pt x="477528" y="281611"/>
                </a:lnTo>
                <a:lnTo>
                  <a:pt x="554070" y="281068"/>
                </a:lnTo>
                <a:lnTo>
                  <a:pt x="566756" y="280915"/>
                </a:lnTo>
                <a:lnTo>
                  <a:pt x="579305" y="280580"/>
                </a:lnTo>
                <a:lnTo>
                  <a:pt x="605445" y="280303"/>
                </a:lnTo>
                <a:lnTo>
                  <a:pt x="655735" y="279214"/>
                </a:lnTo>
                <a:lnTo>
                  <a:pt x="1101796" y="279169"/>
                </a:lnTo>
                <a:lnTo>
                  <a:pt x="1099262" y="274059"/>
                </a:lnTo>
                <a:lnTo>
                  <a:pt x="1093360" y="262875"/>
                </a:lnTo>
                <a:lnTo>
                  <a:pt x="1067240" y="219331"/>
                </a:lnTo>
                <a:lnTo>
                  <a:pt x="1051729" y="196445"/>
                </a:lnTo>
                <a:lnTo>
                  <a:pt x="933280" y="196445"/>
                </a:lnTo>
                <a:lnTo>
                  <a:pt x="912413" y="193645"/>
                </a:lnTo>
                <a:lnTo>
                  <a:pt x="848198" y="185372"/>
                </a:lnTo>
                <a:lnTo>
                  <a:pt x="773010" y="178224"/>
                </a:lnTo>
                <a:lnTo>
                  <a:pt x="682980" y="173132"/>
                </a:lnTo>
                <a:lnTo>
                  <a:pt x="632048" y="172068"/>
                </a:lnTo>
                <a:lnTo>
                  <a:pt x="568668" y="171690"/>
                </a:lnTo>
                <a:close/>
              </a:path>
              <a:path w="1110173" h="493975">
                <a:moveTo>
                  <a:pt x="892453" y="0"/>
                </a:moveTo>
                <a:lnTo>
                  <a:pt x="844041" y="30617"/>
                </a:lnTo>
                <a:lnTo>
                  <a:pt x="816087" y="57181"/>
                </a:lnTo>
                <a:lnTo>
                  <a:pt x="841786" y="87732"/>
                </a:lnTo>
                <a:lnTo>
                  <a:pt x="914216" y="172957"/>
                </a:lnTo>
                <a:lnTo>
                  <a:pt x="933280" y="196445"/>
                </a:lnTo>
                <a:lnTo>
                  <a:pt x="1051729" y="196445"/>
                </a:lnTo>
                <a:lnTo>
                  <a:pt x="1045579" y="187740"/>
                </a:lnTo>
                <a:lnTo>
                  <a:pt x="1022749" y="156863"/>
                </a:lnTo>
                <a:lnTo>
                  <a:pt x="997372" y="124171"/>
                </a:lnTo>
                <a:lnTo>
                  <a:pt x="973448" y="94395"/>
                </a:lnTo>
                <a:lnTo>
                  <a:pt x="942377" y="57147"/>
                </a:lnTo>
                <a:lnTo>
                  <a:pt x="917160" y="27818"/>
                </a:lnTo>
                <a:lnTo>
                  <a:pt x="900668" y="9147"/>
                </a:lnTo>
                <a:lnTo>
                  <a:pt x="892453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516612"/>
            <a:ext cx="8407400" cy="913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lang="x-none" sz="3800" b="1" dirty="0">
                <a:solidFill>
                  <a:srgbClr val="F8971D"/>
                </a:solidFill>
                <a:latin typeface="Verdana"/>
                <a:cs typeface="Verdana"/>
              </a:rPr>
              <a:t>Maneras de organizar </a:t>
            </a:r>
            <a:r>
              <a:rPr lang="x-none" sz="3800" b="1" dirty="0" smtClean="0">
                <a:solidFill>
                  <a:srgbClr val="F8971D"/>
                </a:solidFill>
                <a:latin typeface="Verdana"/>
                <a:cs typeface="Verdana"/>
              </a:rPr>
              <a:t>la diversidad de </a:t>
            </a:r>
            <a:r>
              <a:rPr lang="x-none" sz="3800" b="1" dirty="0">
                <a:solidFill>
                  <a:srgbClr val="F8971D"/>
                </a:solidFill>
                <a:latin typeface="Verdana"/>
                <a:cs typeface="Verdana"/>
              </a:rPr>
              <a:t>los estudiantes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35480" y="2150362"/>
            <a:ext cx="2047514" cy="1659637"/>
          </a:xfrm>
          <a:custGeom>
            <a:avLst/>
            <a:gdLst/>
            <a:ahLst/>
            <a:cxnLst/>
            <a:rect l="l" t="t" r="r" b="b"/>
            <a:pathLst>
              <a:path w="2047514" h="1659637">
                <a:moveTo>
                  <a:pt x="7112" y="2489"/>
                </a:moveTo>
                <a:lnTo>
                  <a:pt x="5767" y="48860"/>
                </a:lnTo>
                <a:lnTo>
                  <a:pt x="4735" y="96149"/>
                </a:lnTo>
                <a:lnTo>
                  <a:pt x="4181" y="134613"/>
                </a:lnTo>
                <a:lnTo>
                  <a:pt x="4079" y="199268"/>
                </a:lnTo>
                <a:lnTo>
                  <a:pt x="4111" y="203342"/>
                </a:lnTo>
                <a:lnTo>
                  <a:pt x="5383" y="249013"/>
                </a:lnTo>
                <a:lnTo>
                  <a:pt x="8124" y="280742"/>
                </a:lnTo>
                <a:lnTo>
                  <a:pt x="9025" y="289885"/>
                </a:lnTo>
                <a:lnTo>
                  <a:pt x="11001" y="328117"/>
                </a:lnTo>
                <a:lnTo>
                  <a:pt x="11661" y="372868"/>
                </a:lnTo>
                <a:lnTo>
                  <a:pt x="11744" y="442603"/>
                </a:lnTo>
                <a:lnTo>
                  <a:pt x="11556" y="489405"/>
                </a:lnTo>
                <a:lnTo>
                  <a:pt x="11186" y="548526"/>
                </a:lnTo>
                <a:lnTo>
                  <a:pt x="10696" y="612006"/>
                </a:lnTo>
                <a:lnTo>
                  <a:pt x="10012" y="689856"/>
                </a:lnTo>
                <a:lnTo>
                  <a:pt x="9153" y="780108"/>
                </a:lnTo>
                <a:lnTo>
                  <a:pt x="8112" y="883787"/>
                </a:lnTo>
                <a:lnTo>
                  <a:pt x="6884" y="1001919"/>
                </a:lnTo>
                <a:lnTo>
                  <a:pt x="5464" y="1135529"/>
                </a:lnTo>
                <a:lnTo>
                  <a:pt x="0" y="1639493"/>
                </a:lnTo>
                <a:lnTo>
                  <a:pt x="1218839" y="1659637"/>
                </a:lnTo>
                <a:lnTo>
                  <a:pt x="2032000" y="1654454"/>
                </a:lnTo>
                <a:lnTo>
                  <a:pt x="2038653" y="1106214"/>
                </a:lnTo>
                <a:lnTo>
                  <a:pt x="2043238" y="719385"/>
                </a:lnTo>
                <a:lnTo>
                  <a:pt x="2045234" y="545531"/>
                </a:lnTo>
                <a:lnTo>
                  <a:pt x="2046695" y="412473"/>
                </a:lnTo>
                <a:lnTo>
                  <a:pt x="2047208" y="362131"/>
                </a:lnTo>
                <a:lnTo>
                  <a:pt x="2047514" y="328117"/>
                </a:lnTo>
                <a:lnTo>
                  <a:pt x="2047401" y="258959"/>
                </a:lnTo>
                <a:lnTo>
                  <a:pt x="2046097" y="219768"/>
                </a:lnTo>
                <a:lnTo>
                  <a:pt x="2043349" y="170650"/>
                </a:lnTo>
                <a:lnTo>
                  <a:pt x="2038037" y="89317"/>
                </a:lnTo>
                <a:lnTo>
                  <a:pt x="2032584" y="8644"/>
                </a:lnTo>
                <a:lnTo>
                  <a:pt x="1192554" y="8644"/>
                </a:lnTo>
                <a:lnTo>
                  <a:pt x="1095134" y="8100"/>
                </a:lnTo>
                <a:lnTo>
                  <a:pt x="746094" y="3113"/>
                </a:lnTo>
                <a:lnTo>
                  <a:pt x="7112" y="2489"/>
                </a:lnTo>
                <a:close/>
              </a:path>
              <a:path w="2047514" h="1659637">
                <a:moveTo>
                  <a:pt x="2032000" y="0"/>
                </a:moveTo>
                <a:lnTo>
                  <a:pt x="1192554" y="8644"/>
                </a:lnTo>
                <a:lnTo>
                  <a:pt x="2032584" y="8644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7813" y="4190772"/>
            <a:ext cx="2202971" cy="2464022"/>
          </a:xfrm>
          <a:custGeom>
            <a:avLst/>
            <a:gdLst/>
            <a:ahLst/>
            <a:cxnLst/>
            <a:rect l="l" t="t" r="r" b="b"/>
            <a:pathLst>
              <a:path w="2202971" h="2464022">
                <a:moveTo>
                  <a:pt x="7645" y="3695"/>
                </a:moveTo>
                <a:lnTo>
                  <a:pt x="6200" y="72540"/>
                </a:lnTo>
                <a:lnTo>
                  <a:pt x="5443" y="117738"/>
                </a:lnTo>
                <a:lnTo>
                  <a:pt x="4778" y="168841"/>
                </a:lnTo>
                <a:lnTo>
                  <a:pt x="4385" y="295853"/>
                </a:lnTo>
                <a:lnTo>
                  <a:pt x="4419" y="301895"/>
                </a:lnTo>
                <a:lnTo>
                  <a:pt x="5159" y="349016"/>
                </a:lnTo>
                <a:lnTo>
                  <a:pt x="6610" y="387954"/>
                </a:lnTo>
                <a:lnTo>
                  <a:pt x="8733" y="416813"/>
                </a:lnTo>
                <a:lnTo>
                  <a:pt x="9702" y="430384"/>
                </a:lnTo>
                <a:lnTo>
                  <a:pt x="11826" y="487142"/>
                </a:lnTo>
                <a:lnTo>
                  <a:pt x="12535" y="553581"/>
                </a:lnTo>
                <a:lnTo>
                  <a:pt x="12625" y="657115"/>
                </a:lnTo>
                <a:lnTo>
                  <a:pt x="12423" y="726600"/>
                </a:lnTo>
                <a:lnTo>
                  <a:pt x="12050" y="809928"/>
                </a:lnTo>
                <a:lnTo>
                  <a:pt x="11498" y="908622"/>
                </a:lnTo>
                <a:lnTo>
                  <a:pt x="10763" y="1024206"/>
                </a:lnTo>
                <a:lnTo>
                  <a:pt x="9839" y="1158201"/>
                </a:lnTo>
                <a:lnTo>
                  <a:pt x="8720" y="1312132"/>
                </a:lnTo>
                <a:lnTo>
                  <a:pt x="7400" y="1487520"/>
                </a:lnTo>
                <a:lnTo>
                  <a:pt x="5874" y="1685891"/>
                </a:lnTo>
                <a:lnTo>
                  <a:pt x="0" y="2434120"/>
                </a:lnTo>
                <a:lnTo>
                  <a:pt x="1311304" y="2464022"/>
                </a:lnTo>
                <a:lnTo>
                  <a:pt x="2186152" y="2456332"/>
                </a:lnTo>
                <a:lnTo>
                  <a:pt x="2195831" y="1351384"/>
                </a:lnTo>
                <a:lnTo>
                  <a:pt x="2199355" y="936133"/>
                </a:lnTo>
                <a:lnTo>
                  <a:pt x="2201241" y="705549"/>
                </a:lnTo>
                <a:lnTo>
                  <a:pt x="2201969" y="612386"/>
                </a:lnTo>
                <a:lnTo>
                  <a:pt x="2202521" y="537645"/>
                </a:lnTo>
                <a:lnTo>
                  <a:pt x="2202850" y="487142"/>
                </a:lnTo>
                <a:lnTo>
                  <a:pt x="2202971" y="445615"/>
                </a:lnTo>
                <a:lnTo>
                  <a:pt x="2202858" y="397157"/>
                </a:lnTo>
                <a:lnTo>
                  <a:pt x="2202270" y="358680"/>
                </a:lnTo>
                <a:lnTo>
                  <a:pt x="2200887" y="313817"/>
                </a:lnTo>
                <a:lnTo>
                  <a:pt x="2198368" y="253365"/>
                </a:lnTo>
                <a:lnTo>
                  <a:pt x="2195888" y="199860"/>
                </a:lnTo>
                <a:lnTo>
                  <a:pt x="2192650" y="132610"/>
                </a:lnTo>
                <a:lnTo>
                  <a:pt x="2186781" y="12832"/>
                </a:lnTo>
                <a:lnTo>
                  <a:pt x="1283028" y="12832"/>
                </a:lnTo>
                <a:lnTo>
                  <a:pt x="1178217" y="12021"/>
                </a:lnTo>
                <a:lnTo>
                  <a:pt x="912649" y="5729"/>
                </a:lnTo>
                <a:lnTo>
                  <a:pt x="7645" y="3695"/>
                </a:lnTo>
                <a:close/>
              </a:path>
              <a:path w="2202971" h="2464022">
                <a:moveTo>
                  <a:pt x="2186152" y="0"/>
                </a:moveTo>
                <a:lnTo>
                  <a:pt x="1283028" y="12832"/>
                </a:lnTo>
                <a:lnTo>
                  <a:pt x="2186781" y="12832"/>
                </a:lnTo>
                <a:lnTo>
                  <a:pt x="218615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9152" y="3454690"/>
            <a:ext cx="2047514" cy="1733368"/>
          </a:xfrm>
          <a:custGeom>
            <a:avLst/>
            <a:gdLst/>
            <a:ahLst/>
            <a:cxnLst/>
            <a:rect l="l" t="t" r="r" b="b"/>
            <a:pathLst>
              <a:path w="2047514" h="1733368">
                <a:moveTo>
                  <a:pt x="7112" y="2590"/>
                </a:moveTo>
                <a:lnTo>
                  <a:pt x="5767" y="51023"/>
                </a:lnTo>
                <a:lnTo>
                  <a:pt x="4735" y="100413"/>
                </a:lnTo>
                <a:lnTo>
                  <a:pt x="4181" y="140597"/>
                </a:lnTo>
                <a:lnTo>
                  <a:pt x="4079" y="208126"/>
                </a:lnTo>
                <a:lnTo>
                  <a:pt x="4111" y="212370"/>
                </a:lnTo>
                <a:lnTo>
                  <a:pt x="5383" y="260070"/>
                </a:lnTo>
                <a:lnTo>
                  <a:pt x="8124" y="293209"/>
                </a:lnTo>
                <a:lnTo>
                  <a:pt x="9025" y="302758"/>
                </a:lnTo>
                <a:lnTo>
                  <a:pt x="11001" y="342689"/>
                </a:lnTo>
                <a:lnTo>
                  <a:pt x="11661" y="389428"/>
                </a:lnTo>
                <a:lnTo>
                  <a:pt x="11744" y="462262"/>
                </a:lnTo>
                <a:lnTo>
                  <a:pt x="11556" y="511143"/>
                </a:lnTo>
                <a:lnTo>
                  <a:pt x="11186" y="572896"/>
                </a:lnTo>
                <a:lnTo>
                  <a:pt x="10696" y="639190"/>
                </a:lnTo>
                <a:lnTo>
                  <a:pt x="10012" y="720499"/>
                </a:lnTo>
                <a:lnTo>
                  <a:pt x="9153" y="814761"/>
                </a:lnTo>
                <a:lnTo>
                  <a:pt x="8112" y="923046"/>
                </a:lnTo>
                <a:lnTo>
                  <a:pt x="6884" y="1046427"/>
                </a:lnTo>
                <a:lnTo>
                  <a:pt x="5464" y="1185973"/>
                </a:lnTo>
                <a:lnTo>
                  <a:pt x="0" y="1712328"/>
                </a:lnTo>
                <a:lnTo>
                  <a:pt x="1218839" y="1733368"/>
                </a:lnTo>
                <a:lnTo>
                  <a:pt x="2032000" y="1727949"/>
                </a:lnTo>
                <a:lnTo>
                  <a:pt x="2038653" y="1155355"/>
                </a:lnTo>
                <a:lnTo>
                  <a:pt x="2043238" y="751343"/>
                </a:lnTo>
                <a:lnTo>
                  <a:pt x="2045234" y="569762"/>
                </a:lnTo>
                <a:lnTo>
                  <a:pt x="2046695" y="430799"/>
                </a:lnTo>
                <a:lnTo>
                  <a:pt x="2047208" y="378221"/>
                </a:lnTo>
                <a:lnTo>
                  <a:pt x="2047514" y="342689"/>
                </a:lnTo>
                <a:lnTo>
                  <a:pt x="2047401" y="270469"/>
                </a:lnTo>
                <a:lnTo>
                  <a:pt x="2046097" y="229526"/>
                </a:lnTo>
                <a:lnTo>
                  <a:pt x="2043349" y="178237"/>
                </a:lnTo>
                <a:lnTo>
                  <a:pt x="2038037" y="93288"/>
                </a:lnTo>
                <a:lnTo>
                  <a:pt x="2032584" y="9028"/>
                </a:lnTo>
                <a:lnTo>
                  <a:pt x="1192554" y="9028"/>
                </a:lnTo>
                <a:lnTo>
                  <a:pt x="1095134" y="8458"/>
                </a:lnTo>
                <a:lnTo>
                  <a:pt x="783405" y="3459"/>
                </a:lnTo>
                <a:lnTo>
                  <a:pt x="7112" y="2590"/>
                </a:lnTo>
                <a:close/>
              </a:path>
              <a:path w="2047514" h="1733368">
                <a:moveTo>
                  <a:pt x="2032000" y="0"/>
                </a:moveTo>
                <a:lnTo>
                  <a:pt x="1192554" y="9028"/>
                </a:lnTo>
                <a:lnTo>
                  <a:pt x="2032584" y="9028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35690" y="2318094"/>
            <a:ext cx="1772710" cy="12633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Mi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tos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400"/>
              </a:lnSpc>
            </a:pPr>
            <a:endParaRPr sz="1400" dirty="0"/>
          </a:p>
          <a:p>
            <a:pPr marR="0" algn="ctr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1 </a:t>
            </a:r>
            <a:r>
              <a:rPr lang="x-none" sz="1600" b="1" dirty="0" smtClean="0">
                <a:solidFill>
                  <a:srgbClr val="FFFFFF"/>
                </a:solidFill>
                <a:latin typeface="Verdana"/>
                <a:cs typeface="Verdana"/>
              </a:rPr>
              <a:t>maestro</a:t>
            </a:r>
            <a:endParaRPr sz="16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35 estud</a:t>
            </a:r>
            <a:r>
              <a:rPr lang="x-none" sz="1600" b="1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antes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1020" y="4358502"/>
            <a:ext cx="1877060" cy="937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_tradnl" sz="2000" b="1" dirty="0" smtClean="0">
                <a:solidFill>
                  <a:srgbClr val="FFFFFF"/>
                </a:solidFill>
                <a:latin typeface="Verdana"/>
                <a:cs typeface="Verdana"/>
              </a:rPr>
              <a:t>Homogéneos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 marL="0" algn="ctr">
              <a:lnSpc>
                <a:spcPct val="100000"/>
              </a:lnSpc>
            </a:pPr>
            <a:r>
              <a:rPr lang="es-ES_tradnl" sz="1600" b="1" dirty="0" smtClean="0">
                <a:solidFill>
                  <a:srgbClr val="FFFFFF"/>
                </a:solidFill>
                <a:latin typeface="Verdana"/>
                <a:cs typeface="Verdana"/>
              </a:rPr>
              <a:t>1 maestro</a:t>
            </a:r>
            <a:endParaRPr lang="es-ES_tradnl" sz="1600" dirty="0" smtClean="0">
              <a:latin typeface="Verdana"/>
              <a:cs typeface="Verdana"/>
            </a:endParaRPr>
          </a:p>
          <a:p>
            <a:pPr marL="0" algn="ctr">
              <a:lnSpc>
                <a:spcPct val="100000"/>
              </a:lnSpc>
              <a:spcBef>
                <a:spcPts val="80"/>
              </a:spcBef>
            </a:pPr>
            <a:r>
              <a:rPr lang="es-ES_tradnl" sz="1600" b="1" dirty="0" smtClean="0">
                <a:solidFill>
                  <a:srgbClr val="FFFFFF"/>
                </a:solidFill>
                <a:latin typeface="Verdana"/>
                <a:cs typeface="Verdana"/>
              </a:rPr>
              <a:t>35 estudiantes</a:t>
            </a:r>
            <a:endParaRPr lang="es-ES_tradnl" sz="16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4622" y="5476102"/>
            <a:ext cx="1909445" cy="759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lang="es-ES_tradnl" sz="1600" b="1" dirty="0" smtClean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endParaRPr lang="es-ES_tradnl" sz="1600" dirty="0" smtClean="0">
              <a:latin typeface="Verdana"/>
              <a:cs typeface="Verdana"/>
            </a:endParaRPr>
          </a:p>
          <a:p>
            <a:pPr marL="12700" marR="12700" indent="0" algn="ctr">
              <a:lnSpc>
                <a:spcPct val="104200"/>
              </a:lnSpc>
            </a:pPr>
            <a:r>
              <a:rPr lang="es-ES_tradnl" sz="1600" b="1" dirty="0" smtClean="0">
                <a:solidFill>
                  <a:srgbClr val="FFFFFF"/>
                </a:solidFill>
                <a:latin typeface="Verdana"/>
                <a:cs typeface="Verdana"/>
              </a:rPr>
              <a:t>maestros con 5 estudiantes</a:t>
            </a:r>
            <a:endParaRPr lang="es-ES_tradnl" sz="16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2596" y="4012082"/>
            <a:ext cx="1410204" cy="7885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6535" marR="12700" indent="-204470">
              <a:lnSpc>
                <a:spcPct val="100000"/>
              </a:lnSpc>
            </a:pPr>
            <a:r>
              <a:rPr lang="es-ES_tradnl" sz="2000" b="1" dirty="0" smtClean="0">
                <a:solidFill>
                  <a:srgbClr val="FFFFFF"/>
                </a:solidFill>
                <a:latin typeface="Verdana"/>
                <a:cs typeface="Verdana"/>
              </a:rPr>
              <a:t>Exclusión Social</a:t>
            </a:r>
            <a:endParaRPr lang="es-ES_tradnl"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79965" y="2716793"/>
            <a:ext cx="1110173" cy="493975"/>
          </a:xfrm>
          <a:custGeom>
            <a:avLst/>
            <a:gdLst/>
            <a:ahLst/>
            <a:cxnLst/>
            <a:rect l="l" t="t" r="r" b="b"/>
            <a:pathLst>
              <a:path w="1110173" h="493975">
                <a:moveTo>
                  <a:pt x="1101796" y="279169"/>
                </a:moveTo>
                <a:lnTo>
                  <a:pt x="680821" y="279169"/>
                </a:lnTo>
                <a:lnTo>
                  <a:pt x="763541" y="283103"/>
                </a:lnTo>
                <a:lnTo>
                  <a:pt x="776228" y="283961"/>
                </a:lnTo>
                <a:lnTo>
                  <a:pt x="837009" y="289656"/>
                </a:lnTo>
                <a:lnTo>
                  <a:pt x="909378" y="298813"/>
                </a:lnTo>
                <a:lnTo>
                  <a:pt x="932094" y="302421"/>
                </a:lnTo>
                <a:lnTo>
                  <a:pt x="926553" y="309161"/>
                </a:lnTo>
                <a:lnTo>
                  <a:pt x="916405" y="318980"/>
                </a:lnTo>
                <a:lnTo>
                  <a:pt x="881199" y="355384"/>
                </a:lnTo>
                <a:lnTo>
                  <a:pt x="845662" y="394133"/>
                </a:lnTo>
                <a:lnTo>
                  <a:pt x="830059" y="412132"/>
                </a:lnTo>
                <a:lnTo>
                  <a:pt x="839738" y="423727"/>
                </a:lnTo>
                <a:lnTo>
                  <a:pt x="846296" y="431762"/>
                </a:lnTo>
                <a:lnTo>
                  <a:pt x="852579" y="439806"/>
                </a:lnTo>
                <a:lnTo>
                  <a:pt x="861432" y="451427"/>
                </a:lnTo>
                <a:lnTo>
                  <a:pt x="893279" y="493975"/>
                </a:lnTo>
                <a:lnTo>
                  <a:pt x="901794" y="484420"/>
                </a:lnTo>
                <a:lnTo>
                  <a:pt x="927574" y="456327"/>
                </a:lnTo>
                <a:lnTo>
                  <a:pt x="956779" y="426172"/>
                </a:lnTo>
                <a:lnTo>
                  <a:pt x="991228" y="392581"/>
                </a:lnTo>
                <a:lnTo>
                  <a:pt x="1021397" y="365373"/>
                </a:lnTo>
                <a:lnTo>
                  <a:pt x="1050732" y="340478"/>
                </a:lnTo>
                <a:lnTo>
                  <a:pt x="1089962" y="310539"/>
                </a:lnTo>
                <a:lnTo>
                  <a:pt x="1110173" y="296832"/>
                </a:lnTo>
                <a:lnTo>
                  <a:pt x="1104873" y="285375"/>
                </a:lnTo>
                <a:lnTo>
                  <a:pt x="1101796" y="279169"/>
                </a:lnTo>
                <a:close/>
              </a:path>
              <a:path w="1110173" h="493975">
                <a:moveTo>
                  <a:pt x="568668" y="171690"/>
                </a:moveTo>
                <a:lnTo>
                  <a:pt x="478526" y="174431"/>
                </a:lnTo>
                <a:lnTo>
                  <a:pt x="405779" y="178675"/>
                </a:lnTo>
                <a:lnTo>
                  <a:pt x="358179" y="182564"/>
                </a:lnTo>
                <a:lnTo>
                  <a:pt x="311276" y="187196"/>
                </a:lnTo>
                <a:lnTo>
                  <a:pt x="265042" y="192536"/>
                </a:lnTo>
                <a:lnTo>
                  <a:pt x="219445" y="198549"/>
                </a:lnTo>
                <a:lnTo>
                  <a:pt x="174457" y="205201"/>
                </a:lnTo>
                <a:lnTo>
                  <a:pt x="130049" y="212457"/>
                </a:lnTo>
                <a:lnTo>
                  <a:pt x="86189" y="220280"/>
                </a:lnTo>
                <a:lnTo>
                  <a:pt x="42849" y="228638"/>
                </a:lnTo>
                <a:lnTo>
                  <a:pt x="0" y="237495"/>
                </a:lnTo>
                <a:lnTo>
                  <a:pt x="25095" y="331094"/>
                </a:lnTo>
                <a:lnTo>
                  <a:pt x="45993" y="326793"/>
                </a:lnTo>
                <a:lnTo>
                  <a:pt x="67064" y="322759"/>
                </a:lnTo>
                <a:lnTo>
                  <a:pt x="109687" y="315444"/>
                </a:lnTo>
                <a:lnTo>
                  <a:pt x="152888" y="309055"/>
                </a:lnTo>
                <a:lnTo>
                  <a:pt x="196592" y="303496"/>
                </a:lnTo>
                <a:lnTo>
                  <a:pt x="240722" y="298671"/>
                </a:lnTo>
                <a:lnTo>
                  <a:pt x="307550" y="292600"/>
                </a:lnTo>
                <a:lnTo>
                  <a:pt x="419988" y="284800"/>
                </a:lnTo>
                <a:lnTo>
                  <a:pt x="477528" y="281611"/>
                </a:lnTo>
                <a:lnTo>
                  <a:pt x="554070" y="281067"/>
                </a:lnTo>
                <a:lnTo>
                  <a:pt x="566756" y="280914"/>
                </a:lnTo>
                <a:lnTo>
                  <a:pt x="579305" y="280580"/>
                </a:lnTo>
                <a:lnTo>
                  <a:pt x="605445" y="280302"/>
                </a:lnTo>
                <a:lnTo>
                  <a:pt x="655735" y="279213"/>
                </a:lnTo>
                <a:lnTo>
                  <a:pt x="1101796" y="279169"/>
                </a:lnTo>
                <a:lnTo>
                  <a:pt x="1099262" y="274058"/>
                </a:lnTo>
                <a:lnTo>
                  <a:pt x="1093360" y="262874"/>
                </a:lnTo>
                <a:lnTo>
                  <a:pt x="1067240" y="219331"/>
                </a:lnTo>
                <a:lnTo>
                  <a:pt x="1051729" y="196445"/>
                </a:lnTo>
                <a:lnTo>
                  <a:pt x="933280" y="196445"/>
                </a:lnTo>
                <a:lnTo>
                  <a:pt x="912413" y="193654"/>
                </a:lnTo>
                <a:lnTo>
                  <a:pt x="848198" y="185371"/>
                </a:lnTo>
                <a:lnTo>
                  <a:pt x="773010" y="178224"/>
                </a:lnTo>
                <a:lnTo>
                  <a:pt x="682980" y="173131"/>
                </a:lnTo>
                <a:lnTo>
                  <a:pt x="632048" y="172067"/>
                </a:lnTo>
                <a:lnTo>
                  <a:pt x="568668" y="171690"/>
                </a:lnTo>
                <a:close/>
              </a:path>
              <a:path w="1110173" h="493975">
                <a:moveTo>
                  <a:pt x="892453" y="0"/>
                </a:moveTo>
                <a:lnTo>
                  <a:pt x="844041" y="30617"/>
                </a:lnTo>
                <a:lnTo>
                  <a:pt x="816087" y="57180"/>
                </a:lnTo>
                <a:lnTo>
                  <a:pt x="841786" y="87732"/>
                </a:lnTo>
                <a:lnTo>
                  <a:pt x="914216" y="172957"/>
                </a:lnTo>
                <a:lnTo>
                  <a:pt x="933280" y="196445"/>
                </a:lnTo>
                <a:lnTo>
                  <a:pt x="1051729" y="196445"/>
                </a:lnTo>
                <a:lnTo>
                  <a:pt x="1045579" y="187740"/>
                </a:lnTo>
                <a:lnTo>
                  <a:pt x="1022749" y="156862"/>
                </a:lnTo>
                <a:lnTo>
                  <a:pt x="997372" y="124172"/>
                </a:lnTo>
                <a:lnTo>
                  <a:pt x="973448" y="94400"/>
                </a:lnTo>
                <a:lnTo>
                  <a:pt x="942378" y="57148"/>
                </a:lnTo>
                <a:lnTo>
                  <a:pt x="917161" y="27818"/>
                </a:lnTo>
                <a:lnTo>
                  <a:pt x="900668" y="9147"/>
                </a:lnTo>
                <a:lnTo>
                  <a:pt x="892453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516612"/>
            <a:ext cx="8407400" cy="913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lang="x-none" sz="3800" b="1" dirty="0">
                <a:solidFill>
                  <a:srgbClr val="F8971D"/>
                </a:solidFill>
                <a:latin typeface="Verdana"/>
                <a:cs typeface="Verdana"/>
              </a:rPr>
              <a:t>Maneras de organizar la diversidad de los estudiantes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9765" y="1777998"/>
            <a:ext cx="2293312" cy="2112789"/>
          </a:xfrm>
          <a:custGeom>
            <a:avLst/>
            <a:gdLst/>
            <a:ahLst/>
            <a:cxnLst/>
            <a:rect l="l" t="t" r="r" b="b"/>
            <a:pathLst>
              <a:path w="2293312" h="2112789">
                <a:moveTo>
                  <a:pt x="7950" y="3162"/>
                </a:moveTo>
                <a:lnTo>
                  <a:pt x="6447" y="62195"/>
                </a:lnTo>
                <a:lnTo>
                  <a:pt x="5660" y="100950"/>
                </a:lnTo>
                <a:lnTo>
                  <a:pt x="4968" y="144770"/>
                </a:lnTo>
                <a:lnTo>
                  <a:pt x="4560" y="253684"/>
                </a:lnTo>
                <a:lnTo>
                  <a:pt x="4596" y="258858"/>
                </a:lnTo>
                <a:lnTo>
                  <a:pt x="5365" y="299261"/>
                </a:lnTo>
                <a:lnTo>
                  <a:pt x="7950" y="345871"/>
                </a:lnTo>
                <a:lnTo>
                  <a:pt x="9083" y="357394"/>
                </a:lnTo>
                <a:lnTo>
                  <a:pt x="10092" y="369034"/>
                </a:lnTo>
                <a:lnTo>
                  <a:pt x="12305" y="417706"/>
                </a:lnTo>
                <a:lnTo>
                  <a:pt x="13044" y="474676"/>
                </a:lnTo>
                <a:lnTo>
                  <a:pt x="13138" y="563452"/>
                </a:lnTo>
                <a:lnTo>
                  <a:pt x="12928" y="623033"/>
                </a:lnTo>
                <a:lnTo>
                  <a:pt x="12539" y="694483"/>
                </a:lnTo>
                <a:lnTo>
                  <a:pt x="11966" y="779109"/>
                </a:lnTo>
                <a:lnTo>
                  <a:pt x="11201" y="878215"/>
                </a:lnTo>
                <a:lnTo>
                  <a:pt x="10239" y="993110"/>
                </a:lnTo>
                <a:lnTo>
                  <a:pt x="9075" y="1125097"/>
                </a:lnTo>
                <a:lnTo>
                  <a:pt x="7701" y="1275484"/>
                </a:lnTo>
                <a:lnTo>
                  <a:pt x="6113" y="1445576"/>
                </a:lnTo>
                <a:lnTo>
                  <a:pt x="0" y="2087143"/>
                </a:lnTo>
                <a:lnTo>
                  <a:pt x="1365086" y="2112789"/>
                </a:lnTo>
                <a:lnTo>
                  <a:pt x="2275827" y="2106193"/>
                </a:lnTo>
                <a:lnTo>
                  <a:pt x="2285900" y="1158752"/>
                </a:lnTo>
                <a:lnTo>
                  <a:pt x="2289567" y="802695"/>
                </a:lnTo>
                <a:lnTo>
                  <a:pt x="2291530" y="604981"/>
                </a:lnTo>
                <a:lnTo>
                  <a:pt x="2292384" y="514435"/>
                </a:lnTo>
                <a:lnTo>
                  <a:pt x="2292862" y="461012"/>
                </a:lnTo>
                <a:lnTo>
                  <a:pt x="2293205" y="417706"/>
                </a:lnTo>
                <a:lnTo>
                  <a:pt x="2293312" y="397883"/>
                </a:lnTo>
                <a:lnTo>
                  <a:pt x="2293213" y="340549"/>
                </a:lnTo>
                <a:lnTo>
                  <a:pt x="2292231" y="295731"/>
                </a:lnTo>
                <a:lnTo>
                  <a:pt x="2290437" y="253684"/>
                </a:lnTo>
                <a:lnTo>
                  <a:pt x="2287341" y="195639"/>
                </a:lnTo>
                <a:lnTo>
                  <a:pt x="2282590" y="113708"/>
                </a:lnTo>
                <a:lnTo>
                  <a:pt x="2276481" y="10998"/>
                </a:lnTo>
                <a:lnTo>
                  <a:pt x="1335656" y="10998"/>
                </a:lnTo>
                <a:lnTo>
                  <a:pt x="1226547" y="10302"/>
                </a:lnTo>
                <a:lnTo>
                  <a:pt x="915268" y="4533"/>
                </a:lnTo>
                <a:lnTo>
                  <a:pt x="7950" y="3162"/>
                </a:lnTo>
                <a:close/>
              </a:path>
              <a:path w="2293312" h="2112789">
                <a:moveTo>
                  <a:pt x="2275827" y="0"/>
                </a:moveTo>
                <a:lnTo>
                  <a:pt x="1335656" y="10998"/>
                </a:lnTo>
                <a:lnTo>
                  <a:pt x="2276481" y="10998"/>
                </a:lnTo>
                <a:lnTo>
                  <a:pt x="227582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56887" y="2031998"/>
            <a:ext cx="2293312" cy="1858795"/>
          </a:xfrm>
          <a:custGeom>
            <a:avLst/>
            <a:gdLst/>
            <a:ahLst/>
            <a:cxnLst/>
            <a:rect l="l" t="t" r="r" b="b"/>
            <a:pathLst>
              <a:path w="2293312" h="1858795">
                <a:moveTo>
                  <a:pt x="7950" y="2781"/>
                </a:moveTo>
                <a:lnTo>
                  <a:pt x="6447" y="54717"/>
                </a:lnTo>
                <a:lnTo>
                  <a:pt x="5293" y="107681"/>
                </a:lnTo>
                <a:lnTo>
                  <a:pt x="4674" y="150767"/>
                </a:lnTo>
                <a:lnTo>
                  <a:pt x="4560" y="223181"/>
                </a:lnTo>
                <a:lnTo>
                  <a:pt x="4596" y="227739"/>
                </a:lnTo>
                <a:lnTo>
                  <a:pt x="6018" y="278891"/>
                </a:lnTo>
                <a:lnTo>
                  <a:pt x="9083" y="314429"/>
                </a:lnTo>
                <a:lnTo>
                  <a:pt x="10092" y="324669"/>
                </a:lnTo>
                <a:lnTo>
                  <a:pt x="12305" y="367490"/>
                </a:lnTo>
                <a:lnTo>
                  <a:pt x="13044" y="417611"/>
                </a:lnTo>
                <a:lnTo>
                  <a:pt x="13138" y="495715"/>
                </a:lnTo>
                <a:lnTo>
                  <a:pt x="12928" y="548133"/>
                </a:lnTo>
                <a:lnTo>
                  <a:pt x="12539" y="610994"/>
                </a:lnTo>
                <a:lnTo>
                  <a:pt x="11966" y="685445"/>
                </a:lnTo>
                <a:lnTo>
                  <a:pt x="11201" y="772638"/>
                </a:lnTo>
                <a:lnTo>
                  <a:pt x="10239" y="873720"/>
                </a:lnTo>
                <a:lnTo>
                  <a:pt x="9075" y="989840"/>
                </a:lnTo>
                <a:lnTo>
                  <a:pt x="7701" y="1122147"/>
                </a:lnTo>
                <a:lnTo>
                  <a:pt x="6113" y="1271791"/>
                </a:lnTo>
                <a:lnTo>
                  <a:pt x="0" y="1836229"/>
                </a:lnTo>
                <a:lnTo>
                  <a:pt x="1365086" y="1858795"/>
                </a:lnTo>
                <a:lnTo>
                  <a:pt x="2275827" y="1852993"/>
                </a:lnTo>
                <a:lnTo>
                  <a:pt x="2285900" y="1019453"/>
                </a:lnTo>
                <a:lnTo>
                  <a:pt x="2289567" y="706199"/>
                </a:lnTo>
                <a:lnTo>
                  <a:pt x="2291530" y="532252"/>
                </a:lnTo>
                <a:lnTo>
                  <a:pt x="2292384" y="452591"/>
                </a:lnTo>
                <a:lnTo>
                  <a:pt x="2292862" y="405587"/>
                </a:lnTo>
                <a:lnTo>
                  <a:pt x="2293312" y="350051"/>
                </a:lnTo>
                <a:lnTo>
                  <a:pt x="2293213" y="299603"/>
                </a:lnTo>
                <a:lnTo>
                  <a:pt x="2292231" y="260173"/>
                </a:lnTo>
                <a:lnTo>
                  <a:pt x="2289567" y="208066"/>
                </a:lnTo>
                <a:lnTo>
                  <a:pt x="2285959" y="150767"/>
                </a:lnTo>
                <a:lnTo>
                  <a:pt x="2282590" y="100036"/>
                </a:lnTo>
                <a:lnTo>
                  <a:pt x="2276481" y="9677"/>
                </a:lnTo>
                <a:lnTo>
                  <a:pt x="1335656" y="9677"/>
                </a:lnTo>
                <a:lnTo>
                  <a:pt x="1226547" y="9065"/>
                </a:lnTo>
                <a:lnTo>
                  <a:pt x="835617" y="3479"/>
                </a:lnTo>
                <a:lnTo>
                  <a:pt x="7950" y="2781"/>
                </a:lnTo>
                <a:close/>
              </a:path>
              <a:path w="2293312" h="1858795">
                <a:moveTo>
                  <a:pt x="2275827" y="0"/>
                </a:moveTo>
                <a:lnTo>
                  <a:pt x="1335656" y="9677"/>
                </a:lnTo>
                <a:lnTo>
                  <a:pt x="2276481" y="9677"/>
                </a:lnTo>
                <a:lnTo>
                  <a:pt x="227582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03400" y="1850402"/>
            <a:ext cx="1905000" cy="18833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 algn="ctr">
              <a:lnSpc>
                <a:spcPct val="123300"/>
              </a:lnSpc>
            </a:pPr>
            <a:r>
              <a:rPr lang="es-ES_tradnl" sz="2000" b="1" dirty="0" smtClean="0">
                <a:solidFill>
                  <a:srgbClr val="FFFFFF"/>
                </a:solidFill>
                <a:latin typeface="Verdana"/>
                <a:cs typeface="Verdana"/>
              </a:rPr>
              <a:t>Inclusión </a:t>
            </a:r>
            <a:r>
              <a:rPr lang="es-ES_tradnl" sz="1600" b="1" dirty="0" smtClean="0">
                <a:solidFill>
                  <a:srgbClr val="FFFFFF"/>
                </a:solidFill>
                <a:latin typeface="Verdana"/>
                <a:cs typeface="Verdana"/>
              </a:rPr>
              <a:t>Grupos heterogéneos con reorganización de los recursos</a:t>
            </a:r>
            <a:endParaRPr lang="es-ES_tradnl" sz="1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4000" y="2438400"/>
            <a:ext cx="1905000" cy="990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8829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Grupos Intera</a:t>
            </a:r>
            <a:r>
              <a:rPr lang="x-none" sz="2000" b="1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tivos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7059" y="4143818"/>
            <a:ext cx="6769100" cy="27903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es-ES_tradnl"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orma de agrupamiento</a:t>
            </a:r>
            <a:r>
              <a:rPr lang="es-ES_tradnl"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inclusivo</a:t>
            </a:r>
            <a:r>
              <a:rPr lang="es-ES_tradnl"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en la cual todos los estudiantes participan del proceso de aprendizaje con la</a:t>
            </a:r>
            <a:r>
              <a:rPr lang="es-ES_tradnl"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ayuda del maestro y de otros </a:t>
            </a:r>
            <a:r>
              <a:rPr lang="es-ES_tradnl"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recursos humanos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sin que ningún de ellos 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deje de acompañar el aula.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lang="es-ES_tradnl" sz="950" dirty="0" smtClean="0"/>
          </a:p>
          <a:p>
            <a:pPr marL="12700" marR="296545">
              <a:lnSpc>
                <a:spcPct val="104200"/>
              </a:lnSpc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De esta manera, los Grupos Inte</a:t>
            </a:r>
            <a:r>
              <a:rPr lang="es-ES_tradnl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acti</a:t>
            </a:r>
            <a:r>
              <a:rPr lang="es-ES_tradnl"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os t</a:t>
            </a:r>
            <a:r>
              <a:rPr lang="es-ES_tradnl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ES_tradnl"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en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los</a:t>
            </a:r>
            <a:r>
              <a:rPr lang="es-ES_tradnl"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mejores resultados</a:t>
            </a:r>
            <a:r>
              <a:rPr lang="es-ES_tradnl"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en los ámbitos del aprendizaje y de la convivencia.</a:t>
            </a:r>
            <a:endParaRPr lang="es-ES_tradnl"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1219200"/>
            <a:ext cx="7860030" cy="16101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La presencia de otros adultos (</a:t>
            </a:r>
            <a:r>
              <a:rPr lang="es-ES_tradnl"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oluntarios) pa</a:t>
            </a:r>
            <a:r>
              <a:rPr lang="es-ES_tradnl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mediar las inte</a:t>
            </a:r>
            <a:r>
              <a:rPr lang="es-ES_tradnl"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acciones posibilita</a:t>
            </a:r>
            <a:r>
              <a:rPr lang="es-ES_tradnl"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atender a las necesidades de todos los estudiantes,</a:t>
            </a:r>
            <a:r>
              <a:rPr lang="es-ES_tradnl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proporcionando igualdad de oportunidades y de resultados, sin la necesidad de separarlos o segregarlos.  </a:t>
            </a:r>
            <a:endParaRPr lang="es-ES_tradnl"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85695" y="3200400"/>
            <a:ext cx="5388609" cy="3591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Grupos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Intera</a:t>
            </a:r>
            <a:r>
              <a:rPr lang="x-none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c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tivos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ES_tradnl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¿Qué es?</a:t>
            </a:r>
            <a:br>
              <a:rPr lang="es-ES_tradnl" sz="3800" b="1" u="sng" dirty="0" smtClean="0">
                <a:solidFill>
                  <a:srgbClr val="F8971D"/>
                </a:solidFill>
                <a:latin typeface="Verdana"/>
                <a:cs typeface="Verdana"/>
              </a:rPr>
            </a:b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n-US" sz="3800" b="1" u="sng" dirty="0" err="1" smtClean="0">
                <a:solidFill>
                  <a:srgbClr val="F8971D"/>
                </a:solidFill>
                <a:latin typeface="Verdana"/>
                <a:cs typeface="Verdana"/>
              </a:rPr>
              <a:t>Organización</a:t>
            </a:r>
            <a:r>
              <a:rPr lang="en-US"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7747" y="1408424"/>
            <a:ext cx="2611853" cy="2630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15250" y="4669098"/>
            <a:ext cx="1555750" cy="15793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1000" dirty="0">
                <a:solidFill>
                  <a:srgbClr val="333333"/>
                </a:solidFill>
                <a:latin typeface="Verdana"/>
                <a:cs typeface="Verdana"/>
              </a:rPr>
              <a:t>2</a:t>
            </a: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5 </a:t>
            </a: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alu</a:t>
            </a:r>
            <a:r>
              <a:rPr lang="x-none" sz="1000" dirty="0" smtClean="0">
                <a:solidFill>
                  <a:srgbClr val="333333"/>
                </a:solidFill>
                <a:latin typeface="Verdana"/>
                <a:cs typeface="Verdana"/>
              </a:rPr>
              <a:t>mnos</a:t>
            </a:r>
            <a:endParaRPr sz="1000" dirty="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49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1 </a:t>
            </a:r>
            <a:r>
              <a:rPr lang="x-none" sz="1000" dirty="0" smtClean="0">
                <a:solidFill>
                  <a:srgbClr val="333333"/>
                </a:solidFill>
                <a:latin typeface="Verdana"/>
                <a:cs typeface="Verdana"/>
              </a:rPr>
              <a:t>maestro</a:t>
            </a:r>
            <a:endParaRPr sz="1000" dirty="0">
              <a:latin typeface="Verdana"/>
              <a:cs typeface="Verdana"/>
            </a:endParaRPr>
          </a:p>
          <a:p>
            <a:pPr>
              <a:lnSpc>
                <a:spcPts val="700"/>
              </a:lnSpc>
              <a:spcBef>
                <a:spcPts val="10"/>
              </a:spcBef>
            </a:pPr>
            <a:endParaRPr sz="7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5 </a:t>
            </a:r>
            <a:r>
              <a:rPr sz="1000" spc="-1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000" spc="0" dirty="0" smtClean="0">
                <a:solidFill>
                  <a:srgbClr val="333333"/>
                </a:solidFill>
                <a:latin typeface="Verdana"/>
                <a:cs typeface="Verdana"/>
              </a:rPr>
              <a:t>olunt</a:t>
            </a:r>
            <a:r>
              <a:rPr lang="x-none" sz="1000" spc="0" dirty="0" smtClean="0">
                <a:solidFill>
                  <a:srgbClr val="333333"/>
                </a:solidFill>
                <a:latin typeface="Verdana"/>
                <a:cs typeface="Verdana"/>
              </a:rPr>
              <a:t>arios</a:t>
            </a:r>
            <a:endParaRPr sz="1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35"/>
              </a:spcBef>
            </a:pPr>
            <a:endParaRPr sz="1300" dirty="0"/>
          </a:p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5 a</a:t>
            </a:r>
            <a:r>
              <a:rPr lang="x-none" sz="1000" dirty="0" smtClean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tividades diferentes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09789" y="6397651"/>
            <a:ext cx="1104011" cy="1555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1h40 de </a:t>
            </a:r>
            <a:r>
              <a:rPr lang="x-none" sz="1000" dirty="0" smtClean="0">
                <a:solidFill>
                  <a:srgbClr val="333333"/>
                </a:solidFill>
                <a:latin typeface="Verdana"/>
                <a:cs typeface="Verdana"/>
              </a:rPr>
              <a:t>clase</a:t>
            </a:r>
          </a:p>
          <a:p>
            <a:pPr marL="12700">
              <a:lnSpc>
                <a:spcPct val="100000"/>
              </a:lnSpc>
            </a:pP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73531" y="1690284"/>
            <a:ext cx="345069" cy="290916"/>
          </a:xfrm>
          <a:custGeom>
            <a:avLst/>
            <a:gdLst/>
            <a:ahLst/>
            <a:cxnLst/>
            <a:rect l="l" t="t" r="r" b="b"/>
            <a:pathLst>
              <a:path w="345069" h="290916">
                <a:moveTo>
                  <a:pt x="273124" y="262102"/>
                </a:moveTo>
                <a:lnTo>
                  <a:pt x="271308" y="266420"/>
                </a:lnTo>
                <a:lnTo>
                  <a:pt x="269276" y="270713"/>
                </a:lnTo>
                <a:lnTo>
                  <a:pt x="265199" y="279209"/>
                </a:lnTo>
                <a:lnTo>
                  <a:pt x="269593" y="279692"/>
                </a:lnTo>
                <a:lnTo>
                  <a:pt x="315267" y="290916"/>
                </a:lnTo>
                <a:lnTo>
                  <a:pt x="321993" y="280149"/>
                </a:lnTo>
                <a:lnTo>
                  <a:pt x="327908" y="268870"/>
                </a:lnTo>
                <a:lnTo>
                  <a:pt x="329213" y="266039"/>
                </a:lnTo>
                <a:lnTo>
                  <a:pt x="299235" y="266039"/>
                </a:lnTo>
                <a:lnTo>
                  <a:pt x="295222" y="265252"/>
                </a:lnTo>
                <a:lnTo>
                  <a:pt x="279766" y="262737"/>
                </a:lnTo>
                <a:lnTo>
                  <a:pt x="273124" y="262102"/>
                </a:lnTo>
                <a:close/>
              </a:path>
              <a:path w="345069" h="290916">
                <a:moveTo>
                  <a:pt x="5293" y="0"/>
                </a:moveTo>
                <a:lnTo>
                  <a:pt x="0" y="18306"/>
                </a:lnTo>
                <a:lnTo>
                  <a:pt x="2906" y="18389"/>
                </a:lnTo>
                <a:lnTo>
                  <a:pt x="8989" y="19177"/>
                </a:lnTo>
                <a:lnTo>
                  <a:pt x="53984" y="30337"/>
                </a:lnTo>
                <a:lnTo>
                  <a:pt x="101771" y="51245"/>
                </a:lnTo>
                <a:lnTo>
                  <a:pt x="135535" y="71590"/>
                </a:lnTo>
                <a:lnTo>
                  <a:pt x="175868" y="101503"/>
                </a:lnTo>
                <a:lnTo>
                  <a:pt x="204898" y="127511"/>
                </a:lnTo>
                <a:lnTo>
                  <a:pt x="232656" y="156853"/>
                </a:lnTo>
                <a:lnTo>
                  <a:pt x="262868" y="195774"/>
                </a:lnTo>
                <a:lnTo>
                  <a:pt x="270520" y="207746"/>
                </a:lnTo>
                <a:lnTo>
                  <a:pt x="273873" y="213017"/>
                </a:lnTo>
                <a:lnTo>
                  <a:pt x="288151" y="239534"/>
                </a:lnTo>
                <a:lnTo>
                  <a:pt x="288872" y="240855"/>
                </a:lnTo>
                <a:lnTo>
                  <a:pt x="289494" y="242328"/>
                </a:lnTo>
                <a:lnTo>
                  <a:pt x="294192" y="252933"/>
                </a:lnTo>
                <a:lnTo>
                  <a:pt x="296758" y="259448"/>
                </a:lnTo>
                <a:lnTo>
                  <a:pt x="298359" y="263347"/>
                </a:lnTo>
                <a:lnTo>
                  <a:pt x="299235" y="266039"/>
                </a:lnTo>
                <a:lnTo>
                  <a:pt x="329213" y="266039"/>
                </a:lnTo>
                <a:lnTo>
                  <a:pt x="333936" y="255790"/>
                </a:lnTo>
                <a:lnTo>
                  <a:pt x="316189" y="255790"/>
                </a:lnTo>
                <a:lnTo>
                  <a:pt x="315250" y="252933"/>
                </a:lnTo>
                <a:lnTo>
                  <a:pt x="313586" y="248843"/>
                </a:lnTo>
                <a:lnTo>
                  <a:pt x="310817" y="241782"/>
                </a:lnTo>
                <a:lnTo>
                  <a:pt x="305966" y="230924"/>
                </a:lnTo>
                <a:lnTo>
                  <a:pt x="305318" y="229374"/>
                </a:lnTo>
                <a:lnTo>
                  <a:pt x="304531" y="227926"/>
                </a:lnTo>
                <a:lnTo>
                  <a:pt x="299362" y="217576"/>
                </a:lnTo>
                <a:lnTo>
                  <a:pt x="296263" y="211785"/>
                </a:lnTo>
                <a:lnTo>
                  <a:pt x="293025" y="206108"/>
                </a:lnTo>
                <a:lnTo>
                  <a:pt x="289773" y="200482"/>
                </a:lnTo>
                <a:lnTo>
                  <a:pt x="286294" y="195033"/>
                </a:lnTo>
                <a:lnTo>
                  <a:pt x="282979" y="189484"/>
                </a:lnTo>
                <a:lnTo>
                  <a:pt x="256298" y="153091"/>
                </a:lnTo>
                <a:lnTo>
                  <a:pt x="229066" y="123034"/>
                </a:lnTo>
                <a:lnTo>
                  <a:pt x="198091" y="93820"/>
                </a:lnTo>
                <a:lnTo>
                  <a:pt x="159348" y="63075"/>
                </a:lnTo>
                <a:lnTo>
                  <a:pt x="118497" y="37331"/>
                </a:lnTo>
                <a:lnTo>
                  <a:pt x="81033" y="19345"/>
                </a:lnTo>
                <a:lnTo>
                  <a:pt x="32796" y="4058"/>
                </a:lnTo>
                <a:lnTo>
                  <a:pt x="10107" y="266"/>
                </a:lnTo>
                <a:lnTo>
                  <a:pt x="5293" y="0"/>
                </a:lnTo>
                <a:close/>
              </a:path>
              <a:path w="345069" h="290916">
                <a:moveTo>
                  <a:pt x="328546" y="225069"/>
                </a:moveTo>
                <a:lnTo>
                  <a:pt x="325765" y="232816"/>
                </a:lnTo>
                <a:lnTo>
                  <a:pt x="318285" y="251040"/>
                </a:lnTo>
                <a:lnTo>
                  <a:pt x="316189" y="255790"/>
                </a:lnTo>
                <a:lnTo>
                  <a:pt x="333936" y="255790"/>
                </a:lnTo>
                <a:lnTo>
                  <a:pt x="345069" y="228803"/>
                </a:lnTo>
                <a:lnTo>
                  <a:pt x="332737" y="225793"/>
                </a:lnTo>
                <a:lnTo>
                  <a:pt x="328546" y="225069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28872" y="1639007"/>
            <a:ext cx="357271" cy="283882"/>
          </a:xfrm>
          <a:custGeom>
            <a:avLst/>
            <a:gdLst/>
            <a:ahLst/>
            <a:cxnLst/>
            <a:rect l="l" t="t" r="r" b="b"/>
            <a:pathLst>
              <a:path w="357271" h="283882">
                <a:moveTo>
                  <a:pt x="304215" y="0"/>
                </a:moveTo>
                <a:lnTo>
                  <a:pt x="300253" y="7480"/>
                </a:lnTo>
                <a:lnTo>
                  <a:pt x="298322" y="11214"/>
                </a:lnTo>
                <a:lnTo>
                  <a:pt x="296595" y="15125"/>
                </a:lnTo>
                <a:lnTo>
                  <a:pt x="303441" y="19697"/>
                </a:lnTo>
                <a:lnTo>
                  <a:pt x="319303" y="31356"/>
                </a:lnTo>
                <a:lnTo>
                  <a:pt x="323418" y="34544"/>
                </a:lnTo>
                <a:lnTo>
                  <a:pt x="320420" y="34747"/>
                </a:lnTo>
                <a:lnTo>
                  <a:pt x="316039" y="35382"/>
                </a:lnTo>
                <a:lnTo>
                  <a:pt x="308521" y="36360"/>
                </a:lnTo>
                <a:lnTo>
                  <a:pt x="296811" y="38442"/>
                </a:lnTo>
                <a:lnTo>
                  <a:pt x="295160" y="38684"/>
                </a:lnTo>
                <a:lnTo>
                  <a:pt x="293560" y="39103"/>
                </a:lnTo>
                <a:lnTo>
                  <a:pt x="282270" y="41617"/>
                </a:lnTo>
                <a:lnTo>
                  <a:pt x="275882" y="43230"/>
                </a:lnTo>
                <a:lnTo>
                  <a:pt x="263359" y="46786"/>
                </a:lnTo>
                <a:lnTo>
                  <a:pt x="257238" y="48844"/>
                </a:lnTo>
                <a:lnTo>
                  <a:pt x="251040" y="50711"/>
                </a:lnTo>
                <a:lnTo>
                  <a:pt x="209281" y="67797"/>
                </a:lnTo>
                <a:lnTo>
                  <a:pt x="173532" y="86950"/>
                </a:lnTo>
                <a:lnTo>
                  <a:pt x="137688" y="109937"/>
                </a:lnTo>
                <a:lnTo>
                  <a:pt x="98482" y="140093"/>
                </a:lnTo>
                <a:lnTo>
                  <a:pt x="63622" y="173498"/>
                </a:lnTo>
                <a:lnTo>
                  <a:pt x="37104" y="205493"/>
                </a:lnTo>
                <a:lnTo>
                  <a:pt x="10604" y="248604"/>
                </a:lnTo>
                <a:lnTo>
                  <a:pt x="0" y="274307"/>
                </a:lnTo>
                <a:lnTo>
                  <a:pt x="16495" y="283882"/>
                </a:lnTo>
                <a:lnTo>
                  <a:pt x="17271" y="281076"/>
                </a:lnTo>
                <a:lnTo>
                  <a:pt x="19507" y="275361"/>
                </a:lnTo>
                <a:lnTo>
                  <a:pt x="41219" y="234406"/>
                </a:lnTo>
                <a:lnTo>
                  <a:pt x="73073" y="193096"/>
                </a:lnTo>
                <a:lnTo>
                  <a:pt x="100983" y="165255"/>
                </a:lnTo>
                <a:lnTo>
                  <a:pt x="139767" y="133361"/>
                </a:lnTo>
                <a:lnTo>
                  <a:pt x="172026" y="111484"/>
                </a:lnTo>
                <a:lnTo>
                  <a:pt x="207210" y="91645"/>
                </a:lnTo>
                <a:lnTo>
                  <a:pt x="252286" y="71753"/>
                </a:lnTo>
                <a:lnTo>
                  <a:pt x="265747" y="67233"/>
                </a:lnTo>
                <a:lnTo>
                  <a:pt x="271678" y="65239"/>
                </a:lnTo>
                <a:lnTo>
                  <a:pt x="283781" y="61785"/>
                </a:lnTo>
                <a:lnTo>
                  <a:pt x="289915" y="60248"/>
                </a:lnTo>
                <a:lnTo>
                  <a:pt x="299224" y="58166"/>
                </a:lnTo>
                <a:lnTo>
                  <a:pt x="300774" y="57835"/>
                </a:lnTo>
                <a:lnTo>
                  <a:pt x="302310" y="57429"/>
                </a:lnTo>
                <a:lnTo>
                  <a:pt x="315112" y="55206"/>
                </a:lnTo>
                <a:lnTo>
                  <a:pt x="322262" y="54267"/>
                </a:lnTo>
                <a:lnTo>
                  <a:pt x="326428" y="53657"/>
                </a:lnTo>
                <a:lnTo>
                  <a:pt x="329260" y="53467"/>
                </a:lnTo>
                <a:lnTo>
                  <a:pt x="350919" y="53467"/>
                </a:lnTo>
                <a:lnTo>
                  <a:pt x="357271" y="43929"/>
                </a:lnTo>
                <a:lnTo>
                  <a:pt x="326351" y="16234"/>
                </a:lnTo>
                <a:lnTo>
                  <a:pt x="308927" y="3238"/>
                </a:lnTo>
                <a:lnTo>
                  <a:pt x="304215" y="0"/>
                </a:lnTo>
                <a:close/>
              </a:path>
              <a:path w="357271" h="283882">
                <a:moveTo>
                  <a:pt x="350919" y="53467"/>
                </a:moveTo>
                <a:lnTo>
                  <a:pt x="329260" y="53467"/>
                </a:lnTo>
                <a:lnTo>
                  <a:pt x="327358" y="57523"/>
                </a:lnTo>
                <a:lnTo>
                  <a:pt x="321335" y="71551"/>
                </a:lnTo>
                <a:lnTo>
                  <a:pt x="319112" y="77838"/>
                </a:lnTo>
                <a:lnTo>
                  <a:pt x="322872" y="80645"/>
                </a:lnTo>
                <a:lnTo>
                  <a:pt x="326542" y="83654"/>
                </a:lnTo>
                <a:lnTo>
                  <a:pt x="333794" y="89687"/>
                </a:lnTo>
                <a:lnTo>
                  <a:pt x="335343" y="85534"/>
                </a:lnTo>
                <a:lnTo>
                  <a:pt x="336956" y="81495"/>
                </a:lnTo>
                <a:lnTo>
                  <a:pt x="338696" y="77533"/>
                </a:lnTo>
                <a:lnTo>
                  <a:pt x="340486" y="73382"/>
                </a:lnTo>
                <a:lnTo>
                  <a:pt x="342239" y="69532"/>
                </a:lnTo>
                <a:lnTo>
                  <a:pt x="344182" y="65697"/>
                </a:lnTo>
                <a:lnTo>
                  <a:pt x="350231" y="54499"/>
                </a:lnTo>
                <a:lnTo>
                  <a:pt x="350919" y="53467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99658" y="5743648"/>
            <a:ext cx="406669" cy="406674"/>
          </a:xfrm>
          <a:custGeom>
            <a:avLst/>
            <a:gdLst/>
            <a:ahLst/>
            <a:cxnLst/>
            <a:rect l="l" t="t" r="r" b="b"/>
            <a:pathLst>
              <a:path w="406669" h="406674">
                <a:moveTo>
                  <a:pt x="196781" y="0"/>
                </a:moveTo>
                <a:lnTo>
                  <a:pt x="150369" y="6949"/>
                </a:lnTo>
                <a:lnTo>
                  <a:pt x="106908" y="24228"/>
                </a:lnTo>
                <a:lnTo>
                  <a:pt x="68280" y="51171"/>
                </a:lnTo>
                <a:lnTo>
                  <a:pt x="36371" y="87109"/>
                </a:lnTo>
                <a:lnTo>
                  <a:pt x="13186" y="131082"/>
                </a:lnTo>
                <a:lnTo>
                  <a:pt x="1435" y="178226"/>
                </a:lnTo>
                <a:lnTo>
                  <a:pt x="0" y="209878"/>
                </a:lnTo>
                <a:lnTo>
                  <a:pt x="1127" y="225562"/>
                </a:lnTo>
                <a:lnTo>
                  <a:pt x="11595" y="271206"/>
                </a:lnTo>
                <a:lnTo>
                  <a:pt x="32171" y="313271"/>
                </a:lnTo>
                <a:lnTo>
                  <a:pt x="62190" y="349872"/>
                </a:lnTo>
                <a:lnTo>
                  <a:pt x="100982" y="379126"/>
                </a:lnTo>
                <a:lnTo>
                  <a:pt x="146670" y="398720"/>
                </a:lnTo>
                <a:lnTo>
                  <a:pt x="194085" y="406580"/>
                </a:lnTo>
                <a:lnTo>
                  <a:pt x="209885" y="406674"/>
                </a:lnTo>
                <a:lnTo>
                  <a:pt x="225567" y="405546"/>
                </a:lnTo>
                <a:lnTo>
                  <a:pt x="271205" y="395078"/>
                </a:lnTo>
                <a:lnTo>
                  <a:pt x="313265" y="374501"/>
                </a:lnTo>
                <a:lnTo>
                  <a:pt x="349862" y="344482"/>
                </a:lnTo>
                <a:lnTo>
                  <a:pt x="379113" y="305686"/>
                </a:lnTo>
                <a:lnTo>
                  <a:pt x="398710" y="260000"/>
                </a:lnTo>
                <a:lnTo>
                  <a:pt x="406574" y="212587"/>
                </a:lnTo>
                <a:lnTo>
                  <a:pt x="406669" y="196787"/>
                </a:lnTo>
                <a:lnTo>
                  <a:pt x="405542" y="181105"/>
                </a:lnTo>
                <a:lnTo>
                  <a:pt x="395076" y="135466"/>
                </a:lnTo>
                <a:lnTo>
                  <a:pt x="374501" y="93405"/>
                </a:lnTo>
                <a:lnTo>
                  <a:pt x="344482" y="56806"/>
                </a:lnTo>
                <a:lnTo>
                  <a:pt x="305686" y="27554"/>
                </a:lnTo>
                <a:lnTo>
                  <a:pt x="259996" y="7957"/>
                </a:lnTo>
                <a:lnTo>
                  <a:pt x="212582" y="94"/>
                </a:lnTo>
                <a:lnTo>
                  <a:pt x="196781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53781" y="5413156"/>
            <a:ext cx="98323" cy="98376"/>
          </a:xfrm>
          <a:custGeom>
            <a:avLst/>
            <a:gdLst/>
            <a:ahLst/>
            <a:cxnLst/>
            <a:rect l="l" t="t" r="r" b="b"/>
            <a:pathLst>
              <a:path w="98323" h="98376">
                <a:moveTo>
                  <a:pt x="48350" y="0"/>
                </a:moveTo>
                <a:lnTo>
                  <a:pt x="8510" y="24405"/>
                </a:lnTo>
                <a:lnTo>
                  <a:pt x="0" y="48796"/>
                </a:lnTo>
                <a:lnTo>
                  <a:pt x="1557" y="59928"/>
                </a:lnTo>
                <a:lnTo>
                  <a:pt x="35429" y="96521"/>
                </a:lnTo>
                <a:lnTo>
                  <a:pt x="46964" y="98376"/>
                </a:lnTo>
                <a:lnTo>
                  <a:pt x="58456" y="97363"/>
                </a:lnTo>
                <a:lnTo>
                  <a:pt x="95525" y="66192"/>
                </a:lnTo>
                <a:lnTo>
                  <a:pt x="98323" y="54182"/>
                </a:lnTo>
                <a:lnTo>
                  <a:pt x="98082" y="42166"/>
                </a:lnTo>
                <a:lnTo>
                  <a:pt x="70461" y="4583"/>
                </a:lnTo>
                <a:lnTo>
                  <a:pt x="48350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54546" y="4698628"/>
            <a:ext cx="96183" cy="97304"/>
          </a:xfrm>
          <a:custGeom>
            <a:avLst/>
            <a:gdLst/>
            <a:ahLst/>
            <a:cxnLst/>
            <a:rect l="l" t="t" r="r" b="b"/>
            <a:pathLst>
              <a:path w="96183" h="97304">
                <a:moveTo>
                  <a:pt x="53090" y="0"/>
                </a:moveTo>
                <a:lnTo>
                  <a:pt x="16347" y="10648"/>
                </a:lnTo>
                <a:lnTo>
                  <a:pt x="0" y="54423"/>
                </a:lnTo>
                <a:lnTo>
                  <a:pt x="3090" y="67591"/>
                </a:lnTo>
                <a:lnTo>
                  <a:pt x="40192" y="96775"/>
                </a:lnTo>
                <a:lnTo>
                  <a:pt x="52477" y="97304"/>
                </a:lnTo>
                <a:lnTo>
                  <a:pt x="64900" y="94619"/>
                </a:lnTo>
                <a:lnTo>
                  <a:pt x="94263" y="63361"/>
                </a:lnTo>
                <a:lnTo>
                  <a:pt x="96183" y="51276"/>
                </a:lnTo>
                <a:lnTo>
                  <a:pt x="95323" y="38022"/>
                </a:lnTo>
                <a:lnTo>
                  <a:pt x="65044" y="2370"/>
                </a:lnTo>
                <a:lnTo>
                  <a:pt x="53090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7186" y="5030405"/>
            <a:ext cx="171608" cy="170773"/>
          </a:xfrm>
          <a:custGeom>
            <a:avLst/>
            <a:gdLst/>
            <a:ahLst/>
            <a:cxnLst/>
            <a:rect l="l" t="t" r="r" b="b"/>
            <a:pathLst>
              <a:path w="171608" h="170773">
                <a:moveTo>
                  <a:pt x="77244" y="0"/>
                </a:moveTo>
                <a:lnTo>
                  <a:pt x="37945" y="14183"/>
                </a:lnTo>
                <a:lnTo>
                  <a:pt x="10389" y="44591"/>
                </a:lnTo>
                <a:lnTo>
                  <a:pt x="0" y="85910"/>
                </a:lnTo>
                <a:lnTo>
                  <a:pt x="1208" y="99750"/>
                </a:lnTo>
                <a:lnTo>
                  <a:pt x="17268" y="136253"/>
                </a:lnTo>
                <a:lnTo>
                  <a:pt x="49323" y="161518"/>
                </a:lnTo>
                <a:lnTo>
                  <a:pt x="93956" y="170773"/>
                </a:lnTo>
                <a:lnTo>
                  <a:pt x="108096" y="168233"/>
                </a:lnTo>
                <a:lnTo>
                  <a:pt x="144272" y="148165"/>
                </a:lnTo>
                <a:lnTo>
                  <a:pt x="166834" y="113673"/>
                </a:lnTo>
                <a:lnTo>
                  <a:pt x="171608" y="84455"/>
                </a:lnTo>
                <a:lnTo>
                  <a:pt x="170349" y="70667"/>
                </a:lnTo>
                <a:lnTo>
                  <a:pt x="154195" y="34317"/>
                </a:lnTo>
                <a:lnTo>
                  <a:pt x="122056" y="9181"/>
                </a:lnTo>
                <a:lnTo>
                  <a:pt x="77244" y="0"/>
                </a:lnTo>
                <a:close/>
              </a:path>
            </a:pathLst>
          </a:custGeom>
          <a:solidFill>
            <a:srgbClr val="F796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4"/>
          <p:cNvSpPr txBox="1"/>
          <p:nvPr/>
        </p:nvSpPr>
        <p:spPr>
          <a:xfrm>
            <a:off x="660400" y="1371600"/>
            <a:ext cx="5334000" cy="403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Grupos de 4-5 alumnas/os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lang="es-ES_tradnl" sz="950" dirty="0" smtClean="0"/>
          </a:p>
          <a:p>
            <a:pPr marL="241300" marR="1270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Grupos heterogéneos: nivel de conocimient</a:t>
            </a:r>
            <a:r>
              <a:rPr lang="es-ES_tradnl"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, habilidades, gener</a:t>
            </a:r>
            <a:r>
              <a:rPr lang="es-ES_tradnl"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, cultu</a:t>
            </a:r>
            <a:r>
              <a:rPr lang="es-ES_tradnl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a, idioma, afinidad, etc.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lang="es-ES_tradnl" sz="11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Ac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tividades de 20 minutos.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lang="es-ES_tradnl" sz="950" dirty="0" smtClean="0"/>
          </a:p>
          <a:p>
            <a:pPr marL="241300" marR="4699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Ac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tividades diferentes de la misma asignatura, que t</a:t>
            </a:r>
            <a:r>
              <a:rPr lang="es-ES_tradnl"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ate de contenidos previamente</a:t>
            </a:r>
            <a:r>
              <a:rPr lang="es-ES_tradnl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trabajados.</a:t>
            </a:r>
            <a:endParaRPr lang="es-ES_tradnl" sz="2000" dirty="0">
              <a:latin typeface="Verdana"/>
              <a:cs typeface="Verdana"/>
            </a:endParaRPr>
          </a:p>
        </p:txBody>
      </p:sp>
      <p:sp>
        <p:nvSpPr>
          <p:cNvPr id="27" name="object 14"/>
          <p:cNvSpPr/>
          <p:nvPr/>
        </p:nvSpPr>
        <p:spPr>
          <a:xfrm>
            <a:off x="7375719" y="6421193"/>
            <a:ext cx="0" cy="78943"/>
          </a:xfrm>
          <a:custGeom>
            <a:avLst/>
            <a:gdLst/>
            <a:ahLst/>
            <a:cxnLst/>
            <a:rect l="l" t="t" r="r" b="b"/>
            <a:pathLst>
              <a:path h="78943">
                <a:moveTo>
                  <a:pt x="0" y="78943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15"/>
          <p:cNvSpPr/>
          <p:nvPr/>
        </p:nvSpPr>
        <p:spPr>
          <a:xfrm>
            <a:off x="7366000" y="6477000"/>
            <a:ext cx="52539" cy="52539"/>
          </a:xfrm>
          <a:custGeom>
            <a:avLst/>
            <a:gdLst/>
            <a:ahLst/>
            <a:cxnLst/>
            <a:rect l="l" t="t" r="r" b="b"/>
            <a:pathLst>
              <a:path w="52539" h="52539">
                <a:moveTo>
                  <a:pt x="0" y="0"/>
                </a:moveTo>
                <a:lnTo>
                  <a:pt x="52539" y="5253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10"/>
          <p:cNvSpPr/>
          <p:nvPr/>
        </p:nvSpPr>
        <p:spPr>
          <a:xfrm>
            <a:off x="7225457" y="6344993"/>
            <a:ext cx="284600" cy="284407"/>
          </a:xfrm>
          <a:custGeom>
            <a:avLst/>
            <a:gdLst/>
            <a:ahLst/>
            <a:cxnLst/>
            <a:rect l="l" t="t" r="r" b="b"/>
            <a:pathLst>
              <a:path w="284600" h="284407">
                <a:moveTo>
                  <a:pt x="203524" y="13693"/>
                </a:moveTo>
                <a:lnTo>
                  <a:pt x="243896" y="42473"/>
                </a:lnTo>
                <a:lnTo>
                  <a:pt x="271154" y="81793"/>
                </a:lnTo>
                <a:lnTo>
                  <a:pt x="283863" y="127595"/>
                </a:lnTo>
                <a:lnTo>
                  <a:pt x="284600" y="139584"/>
                </a:lnTo>
                <a:lnTo>
                  <a:pt x="284314" y="151660"/>
                </a:lnTo>
                <a:lnTo>
                  <a:pt x="272511" y="199579"/>
                </a:lnTo>
                <a:lnTo>
                  <a:pt x="251718" y="232192"/>
                </a:lnTo>
                <a:lnTo>
                  <a:pt x="214797" y="264006"/>
                </a:lnTo>
                <a:lnTo>
                  <a:pt x="170814" y="281439"/>
                </a:lnTo>
                <a:lnTo>
                  <a:pt x="147351" y="284407"/>
                </a:lnTo>
                <a:lnTo>
                  <a:pt x="135457" y="284393"/>
                </a:lnTo>
                <a:lnTo>
                  <a:pt x="88168" y="273927"/>
                </a:lnTo>
                <a:lnTo>
                  <a:pt x="54584" y="252862"/>
                </a:lnTo>
                <a:lnTo>
                  <a:pt x="21809" y="216065"/>
                </a:lnTo>
                <a:lnTo>
                  <a:pt x="3582" y="172550"/>
                </a:lnTo>
                <a:lnTo>
                  <a:pt x="0" y="137632"/>
                </a:lnTo>
                <a:lnTo>
                  <a:pt x="802" y="125853"/>
                </a:lnTo>
                <a:lnTo>
                  <a:pt x="15779" y="78554"/>
                </a:lnTo>
                <a:lnTo>
                  <a:pt x="39029" y="46766"/>
                </a:lnTo>
                <a:lnTo>
                  <a:pt x="77647" y="16816"/>
                </a:lnTo>
                <a:lnTo>
                  <a:pt x="121886" y="1737"/>
                </a:lnTo>
                <a:lnTo>
                  <a:pt x="145061" y="0"/>
                </a:lnTo>
                <a:lnTo>
                  <a:pt x="156728" y="621"/>
                </a:lnTo>
                <a:lnTo>
                  <a:pt x="168378" y="2251"/>
                </a:lnTo>
                <a:lnTo>
                  <a:pt x="179959" y="4901"/>
                </a:lnTo>
                <a:lnTo>
                  <a:pt x="191418" y="8581"/>
                </a:lnTo>
                <a:lnTo>
                  <a:pt x="202702" y="13304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352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n-US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¿</a:t>
            </a:r>
            <a:r>
              <a:rPr lang="en-US" sz="3800" b="1" u="sng" dirty="0" err="1" smtClean="0">
                <a:solidFill>
                  <a:srgbClr val="F8971D"/>
                </a:solidFill>
                <a:latin typeface="Verdana"/>
                <a:cs typeface="Verdana"/>
              </a:rPr>
              <a:t>Cómo</a:t>
            </a:r>
            <a:r>
              <a:rPr lang="en-US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n-US" sz="3800" b="1" u="sng" dirty="0" err="1" smtClean="0">
                <a:solidFill>
                  <a:srgbClr val="F8971D"/>
                </a:solidFill>
                <a:latin typeface="Verdana"/>
                <a:cs typeface="Verdana"/>
              </a:rPr>
              <a:t>Funciona</a:t>
            </a:r>
            <a:r>
              <a:rPr lang="en-US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?</a:t>
            </a:r>
            <a:r>
              <a:rPr lang="en-US"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7747" y="1408424"/>
            <a:ext cx="2611853" cy="2630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23200" y="4648200"/>
            <a:ext cx="1784350" cy="13507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_tradnl" sz="1000" dirty="0">
                <a:solidFill>
                  <a:srgbClr val="333333"/>
                </a:solidFill>
                <a:latin typeface="Verdana"/>
                <a:cs typeface="Verdana"/>
              </a:rPr>
              <a:t>2</a:t>
            </a:r>
            <a:r>
              <a:rPr lang="es-ES_tradnl" sz="1000" dirty="0" smtClean="0">
                <a:solidFill>
                  <a:srgbClr val="333333"/>
                </a:solidFill>
                <a:latin typeface="Verdana"/>
                <a:cs typeface="Verdana"/>
              </a:rPr>
              <a:t>5 alumnos</a:t>
            </a:r>
            <a:endParaRPr lang="es-ES_tradnl" sz="1000" dirty="0" smtClean="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49"/>
              </a:spcBef>
            </a:pPr>
            <a:endParaRPr lang="es-ES_tradnl" sz="65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 marL="12700">
              <a:lnSpc>
                <a:spcPct val="100000"/>
              </a:lnSpc>
            </a:pPr>
            <a:r>
              <a:rPr lang="es-ES_tradnl" sz="1000" dirty="0" smtClean="0">
                <a:solidFill>
                  <a:srgbClr val="333333"/>
                </a:solidFill>
                <a:latin typeface="Verdana"/>
                <a:cs typeface="Verdana"/>
              </a:rPr>
              <a:t>1 maestro</a:t>
            </a:r>
            <a:endParaRPr lang="es-ES_tradnl" sz="1000" dirty="0" smtClean="0">
              <a:latin typeface="Verdana"/>
              <a:cs typeface="Verdana"/>
            </a:endParaRPr>
          </a:p>
          <a:p>
            <a:pPr>
              <a:lnSpc>
                <a:spcPts val="700"/>
              </a:lnSpc>
              <a:spcBef>
                <a:spcPts val="10"/>
              </a:spcBef>
            </a:pPr>
            <a:endParaRPr lang="es-ES_tradnl" sz="700" dirty="0" smtClean="0"/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 marL="12700">
              <a:lnSpc>
                <a:spcPct val="100000"/>
              </a:lnSpc>
            </a:pPr>
            <a:r>
              <a:rPr lang="es-ES_tradnl" sz="1000" dirty="0" smtClean="0">
                <a:solidFill>
                  <a:srgbClr val="333333"/>
                </a:solidFill>
                <a:latin typeface="Verdana"/>
                <a:cs typeface="Verdana"/>
              </a:rPr>
              <a:t>5 </a:t>
            </a:r>
            <a:r>
              <a:rPr lang="es-ES_tradnl" sz="1000" spc="-1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ES_tradnl" sz="1000" dirty="0" smtClean="0">
                <a:solidFill>
                  <a:srgbClr val="333333"/>
                </a:solidFill>
                <a:latin typeface="Verdana"/>
                <a:cs typeface="Verdana"/>
              </a:rPr>
              <a:t>oluntarios</a:t>
            </a:r>
            <a:endParaRPr lang="es-ES_tradnl" sz="10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lang="es-ES_tradnl" sz="1000" dirty="0" smtClean="0"/>
          </a:p>
          <a:p>
            <a:pPr>
              <a:lnSpc>
                <a:spcPts val="1300"/>
              </a:lnSpc>
              <a:spcBef>
                <a:spcPts val="35"/>
              </a:spcBef>
            </a:pPr>
            <a:endParaRPr lang="en-US" sz="1300" dirty="0"/>
          </a:p>
          <a:p>
            <a:pPr marL="12700">
              <a:lnSpc>
                <a:spcPct val="100000"/>
              </a:lnSpc>
            </a:pPr>
            <a:r>
              <a:rPr lang="en-US" sz="1000" dirty="0">
                <a:solidFill>
                  <a:srgbClr val="333333"/>
                </a:solidFill>
                <a:latin typeface="Verdana"/>
                <a:cs typeface="Verdana"/>
              </a:rPr>
              <a:t>5 </a:t>
            </a:r>
            <a:r>
              <a:rPr lang="en-US" sz="1000" dirty="0" err="1">
                <a:solidFill>
                  <a:srgbClr val="333333"/>
                </a:solidFill>
                <a:latin typeface="Verdana"/>
                <a:cs typeface="Verdana"/>
              </a:rPr>
              <a:t>actividades</a:t>
            </a:r>
            <a:r>
              <a:rPr lang="en-US" sz="10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sz="1000" dirty="0" err="1">
                <a:solidFill>
                  <a:srgbClr val="333333"/>
                </a:solidFill>
                <a:latin typeface="Verdana"/>
                <a:cs typeface="Verdana"/>
              </a:rPr>
              <a:t>diferentes</a:t>
            </a:r>
            <a:endParaRPr lang="en-US" sz="1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09789" y="6397651"/>
            <a:ext cx="860425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1h40 de</a:t>
            </a:r>
            <a:r>
              <a:rPr lang="x-none" sz="1000" dirty="0" smtClean="0">
                <a:solidFill>
                  <a:srgbClr val="333333"/>
                </a:solidFill>
                <a:latin typeface="Verdana"/>
                <a:cs typeface="Verdana"/>
              </a:rPr>
              <a:t> clase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73531" y="1690284"/>
            <a:ext cx="345069" cy="290916"/>
          </a:xfrm>
          <a:custGeom>
            <a:avLst/>
            <a:gdLst/>
            <a:ahLst/>
            <a:cxnLst/>
            <a:rect l="l" t="t" r="r" b="b"/>
            <a:pathLst>
              <a:path w="345069" h="290916">
                <a:moveTo>
                  <a:pt x="273124" y="262102"/>
                </a:moveTo>
                <a:lnTo>
                  <a:pt x="271308" y="266420"/>
                </a:lnTo>
                <a:lnTo>
                  <a:pt x="269276" y="270713"/>
                </a:lnTo>
                <a:lnTo>
                  <a:pt x="265199" y="279209"/>
                </a:lnTo>
                <a:lnTo>
                  <a:pt x="269593" y="279692"/>
                </a:lnTo>
                <a:lnTo>
                  <a:pt x="315267" y="290916"/>
                </a:lnTo>
                <a:lnTo>
                  <a:pt x="321993" y="280149"/>
                </a:lnTo>
                <a:lnTo>
                  <a:pt x="327908" y="268870"/>
                </a:lnTo>
                <a:lnTo>
                  <a:pt x="329213" y="266039"/>
                </a:lnTo>
                <a:lnTo>
                  <a:pt x="299235" y="266039"/>
                </a:lnTo>
                <a:lnTo>
                  <a:pt x="295222" y="265252"/>
                </a:lnTo>
                <a:lnTo>
                  <a:pt x="279766" y="262737"/>
                </a:lnTo>
                <a:lnTo>
                  <a:pt x="273124" y="262102"/>
                </a:lnTo>
                <a:close/>
              </a:path>
              <a:path w="345069" h="290916">
                <a:moveTo>
                  <a:pt x="5293" y="0"/>
                </a:moveTo>
                <a:lnTo>
                  <a:pt x="0" y="18306"/>
                </a:lnTo>
                <a:lnTo>
                  <a:pt x="2906" y="18389"/>
                </a:lnTo>
                <a:lnTo>
                  <a:pt x="8989" y="19177"/>
                </a:lnTo>
                <a:lnTo>
                  <a:pt x="53984" y="30337"/>
                </a:lnTo>
                <a:lnTo>
                  <a:pt x="101771" y="51245"/>
                </a:lnTo>
                <a:lnTo>
                  <a:pt x="135535" y="71590"/>
                </a:lnTo>
                <a:lnTo>
                  <a:pt x="175868" y="101503"/>
                </a:lnTo>
                <a:lnTo>
                  <a:pt x="204898" y="127511"/>
                </a:lnTo>
                <a:lnTo>
                  <a:pt x="232656" y="156853"/>
                </a:lnTo>
                <a:lnTo>
                  <a:pt x="262868" y="195774"/>
                </a:lnTo>
                <a:lnTo>
                  <a:pt x="270520" y="207746"/>
                </a:lnTo>
                <a:lnTo>
                  <a:pt x="273873" y="213017"/>
                </a:lnTo>
                <a:lnTo>
                  <a:pt x="288151" y="239534"/>
                </a:lnTo>
                <a:lnTo>
                  <a:pt x="288872" y="240855"/>
                </a:lnTo>
                <a:lnTo>
                  <a:pt x="289494" y="242328"/>
                </a:lnTo>
                <a:lnTo>
                  <a:pt x="294192" y="252933"/>
                </a:lnTo>
                <a:lnTo>
                  <a:pt x="296758" y="259448"/>
                </a:lnTo>
                <a:lnTo>
                  <a:pt x="298359" y="263347"/>
                </a:lnTo>
                <a:lnTo>
                  <a:pt x="299235" y="266039"/>
                </a:lnTo>
                <a:lnTo>
                  <a:pt x="329213" y="266039"/>
                </a:lnTo>
                <a:lnTo>
                  <a:pt x="333936" y="255790"/>
                </a:lnTo>
                <a:lnTo>
                  <a:pt x="316189" y="255790"/>
                </a:lnTo>
                <a:lnTo>
                  <a:pt x="315250" y="252933"/>
                </a:lnTo>
                <a:lnTo>
                  <a:pt x="313586" y="248843"/>
                </a:lnTo>
                <a:lnTo>
                  <a:pt x="310817" y="241782"/>
                </a:lnTo>
                <a:lnTo>
                  <a:pt x="305966" y="230924"/>
                </a:lnTo>
                <a:lnTo>
                  <a:pt x="305318" y="229374"/>
                </a:lnTo>
                <a:lnTo>
                  <a:pt x="304531" y="227926"/>
                </a:lnTo>
                <a:lnTo>
                  <a:pt x="299362" y="217576"/>
                </a:lnTo>
                <a:lnTo>
                  <a:pt x="296263" y="211785"/>
                </a:lnTo>
                <a:lnTo>
                  <a:pt x="293025" y="206108"/>
                </a:lnTo>
                <a:lnTo>
                  <a:pt x="289773" y="200482"/>
                </a:lnTo>
                <a:lnTo>
                  <a:pt x="286294" y="195033"/>
                </a:lnTo>
                <a:lnTo>
                  <a:pt x="282979" y="189484"/>
                </a:lnTo>
                <a:lnTo>
                  <a:pt x="256298" y="153091"/>
                </a:lnTo>
                <a:lnTo>
                  <a:pt x="229066" y="123034"/>
                </a:lnTo>
                <a:lnTo>
                  <a:pt x="198091" y="93820"/>
                </a:lnTo>
                <a:lnTo>
                  <a:pt x="159348" y="63075"/>
                </a:lnTo>
                <a:lnTo>
                  <a:pt x="118497" y="37331"/>
                </a:lnTo>
                <a:lnTo>
                  <a:pt x="81033" y="19345"/>
                </a:lnTo>
                <a:lnTo>
                  <a:pt x="32796" y="4058"/>
                </a:lnTo>
                <a:lnTo>
                  <a:pt x="10107" y="266"/>
                </a:lnTo>
                <a:lnTo>
                  <a:pt x="5293" y="0"/>
                </a:lnTo>
                <a:close/>
              </a:path>
              <a:path w="345069" h="290916">
                <a:moveTo>
                  <a:pt x="328546" y="225069"/>
                </a:moveTo>
                <a:lnTo>
                  <a:pt x="325765" y="232816"/>
                </a:lnTo>
                <a:lnTo>
                  <a:pt x="318285" y="251040"/>
                </a:lnTo>
                <a:lnTo>
                  <a:pt x="316189" y="255790"/>
                </a:lnTo>
                <a:lnTo>
                  <a:pt x="333936" y="255790"/>
                </a:lnTo>
                <a:lnTo>
                  <a:pt x="345069" y="228803"/>
                </a:lnTo>
                <a:lnTo>
                  <a:pt x="332737" y="225793"/>
                </a:lnTo>
                <a:lnTo>
                  <a:pt x="328546" y="225069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28872" y="1639007"/>
            <a:ext cx="357271" cy="283882"/>
          </a:xfrm>
          <a:custGeom>
            <a:avLst/>
            <a:gdLst/>
            <a:ahLst/>
            <a:cxnLst/>
            <a:rect l="l" t="t" r="r" b="b"/>
            <a:pathLst>
              <a:path w="357271" h="283882">
                <a:moveTo>
                  <a:pt x="304215" y="0"/>
                </a:moveTo>
                <a:lnTo>
                  <a:pt x="300253" y="7480"/>
                </a:lnTo>
                <a:lnTo>
                  <a:pt x="298322" y="11214"/>
                </a:lnTo>
                <a:lnTo>
                  <a:pt x="296595" y="15125"/>
                </a:lnTo>
                <a:lnTo>
                  <a:pt x="303441" y="19697"/>
                </a:lnTo>
                <a:lnTo>
                  <a:pt x="319303" y="31356"/>
                </a:lnTo>
                <a:lnTo>
                  <a:pt x="323418" y="34544"/>
                </a:lnTo>
                <a:lnTo>
                  <a:pt x="320420" y="34747"/>
                </a:lnTo>
                <a:lnTo>
                  <a:pt x="316039" y="35382"/>
                </a:lnTo>
                <a:lnTo>
                  <a:pt x="308521" y="36360"/>
                </a:lnTo>
                <a:lnTo>
                  <a:pt x="296811" y="38442"/>
                </a:lnTo>
                <a:lnTo>
                  <a:pt x="295160" y="38684"/>
                </a:lnTo>
                <a:lnTo>
                  <a:pt x="293560" y="39103"/>
                </a:lnTo>
                <a:lnTo>
                  <a:pt x="282270" y="41617"/>
                </a:lnTo>
                <a:lnTo>
                  <a:pt x="275882" y="43230"/>
                </a:lnTo>
                <a:lnTo>
                  <a:pt x="263359" y="46786"/>
                </a:lnTo>
                <a:lnTo>
                  <a:pt x="257238" y="48844"/>
                </a:lnTo>
                <a:lnTo>
                  <a:pt x="251040" y="50711"/>
                </a:lnTo>
                <a:lnTo>
                  <a:pt x="209281" y="67797"/>
                </a:lnTo>
                <a:lnTo>
                  <a:pt x="173532" y="86950"/>
                </a:lnTo>
                <a:lnTo>
                  <a:pt x="137688" y="109937"/>
                </a:lnTo>
                <a:lnTo>
                  <a:pt x="98482" y="140093"/>
                </a:lnTo>
                <a:lnTo>
                  <a:pt x="63622" y="173498"/>
                </a:lnTo>
                <a:lnTo>
                  <a:pt x="37104" y="205493"/>
                </a:lnTo>
                <a:lnTo>
                  <a:pt x="10604" y="248604"/>
                </a:lnTo>
                <a:lnTo>
                  <a:pt x="0" y="274307"/>
                </a:lnTo>
                <a:lnTo>
                  <a:pt x="16495" y="283882"/>
                </a:lnTo>
                <a:lnTo>
                  <a:pt x="17271" y="281076"/>
                </a:lnTo>
                <a:lnTo>
                  <a:pt x="19507" y="275361"/>
                </a:lnTo>
                <a:lnTo>
                  <a:pt x="41219" y="234406"/>
                </a:lnTo>
                <a:lnTo>
                  <a:pt x="73073" y="193096"/>
                </a:lnTo>
                <a:lnTo>
                  <a:pt x="100983" y="165255"/>
                </a:lnTo>
                <a:lnTo>
                  <a:pt x="139767" y="133361"/>
                </a:lnTo>
                <a:lnTo>
                  <a:pt x="172026" y="111484"/>
                </a:lnTo>
                <a:lnTo>
                  <a:pt x="207210" y="91645"/>
                </a:lnTo>
                <a:lnTo>
                  <a:pt x="252286" y="71753"/>
                </a:lnTo>
                <a:lnTo>
                  <a:pt x="265747" y="67233"/>
                </a:lnTo>
                <a:lnTo>
                  <a:pt x="271678" y="65239"/>
                </a:lnTo>
                <a:lnTo>
                  <a:pt x="283781" y="61785"/>
                </a:lnTo>
                <a:lnTo>
                  <a:pt x="289915" y="60248"/>
                </a:lnTo>
                <a:lnTo>
                  <a:pt x="299224" y="58166"/>
                </a:lnTo>
                <a:lnTo>
                  <a:pt x="300774" y="57835"/>
                </a:lnTo>
                <a:lnTo>
                  <a:pt x="302310" y="57429"/>
                </a:lnTo>
                <a:lnTo>
                  <a:pt x="315112" y="55206"/>
                </a:lnTo>
                <a:lnTo>
                  <a:pt x="322262" y="54267"/>
                </a:lnTo>
                <a:lnTo>
                  <a:pt x="326428" y="53657"/>
                </a:lnTo>
                <a:lnTo>
                  <a:pt x="329260" y="53467"/>
                </a:lnTo>
                <a:lnTo>
                  <a:pt x="350919" y="53467"/>
                </a:lnTo>
                <a:lnTo>
                  <a:pt x="357271" y="43929"/>
                </a:lnTo>
                <a:lnTo>
                  <a:pt x="326351" y="16234"/>
                </a:lnTo>
                <a:lnTo>
                  <a:pt x="308927" y="3238"/>
                </a:lnTo>
                <a:lnTo>
                  <a:pt x="304215" y="0"/>
                </a:lnTo>
                <a:close/>
              </a:path>
              <a:path w="357271" h="283882">
                <a:moveTo>
                  <a:pt x="350919" y="53467"/>
                </a:moveTo>
                <a:lnTo>
                  <a:pt x="329260" y="53467"/>
                </a:lnTo>
                <a:lnTo>
                  <a:pt x="327358" y="57523"/>
                </a:lnTo>
                <a:lnTo>
                  <a:pt x="321335" y="71551"/>
                </a:lnTo>
                <a:lnTo>
                  <a:pt x="319112" y="77838"/>
                </a:lnTo>
                <a:lnTo>
                  <a:pt x="322872" y="80645"/>
                </a:lnTo>
                <a:lnTo>
                  <a:pt x="326542" y="83654"/>
                </a:lnTo>
                <a:lnTo>
                  <a:pt x="333794" y="89687"/>
                </a:lnTo>
                <a:lnTo>
                  <a:pt x="335343" y="85534"/>
                </a:lnTo>
                <a:lnTo>
                  <a:pt x="336956" y="81495"/>
                </a:lnTo>
                <a:lnTo>
                  <a:pt x="338696" y="77533"/>
                </a:lnTo>
                <a:lnTo>
                  <a:pt x="340486" y="73382"/>
                </a:lnTo>
                <a:lnTo>
                  <a:pt x="342239" y="69532"/>
                </a:lnTo>
                <a:lnTo>
                  <a:pt x="344182" y="65697"/>
                </a:lnTo>
                <a:lnTo>
                  <a:pt x="350231" y="54499"/>
                </a:lnTo>
                <a:lnTo>
                  <a:pt x="350919" y="53467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99658" y="5743648"/>
            <a:ext cx="406669" cy="406674"/>
          </a:xfrm>
          <a:custGeom>
            <a:avLst/>
            <a:gdLst/>
            <a:ahLst/>
            <a:cxnLst/>
            <a:rect l="l" t="t" r="r" b="b"/>
            <a:pathLst>
              <a:path w="406669" h="406674">
                <a:moveTo>
                  <a:pt x="196781" y="0"/>
                </a:moveTo>
                <a:lnTo>
                  <a:pt x="150369" y="6949"/>
                </a:lnTo>
                <a:lnTo>
                  <a:pt x="106908" y="24228"/>
                </a:lnTo>
                <a:lnTo>
                  <a:pt x="68280" y="51171"/>
                </a:lnTo>
                <a:lnTo>
                  <a:pt x="36371" y="87109"/>
                </a:lnTo>
                <a:lnTo>
                  <a:pt x="13186" y="131082"/>
                </a:lnTo>
                <a:lnTo>
                  <a:pt x="1435" y="178226"/>
                </a:lnTo>
                <a:lnTo>
                  <a:pt x="0" y="209878"/>
                </a:lnTo>
                <a:lnTo>
                  <a:pt x="1127" y="225562"/>
                </a:lnTo>
                <a:lnTo>
                  <a:pt x="11595" y="271206"/>
                </a:lnTo>
                <a:lnTo>
                  <a:pt x="32171" y="313271"/>
                </a:lnTo>
                <a:lnTo>
                  <a:pt x="62190" y="349872"/>
                </a:lnTo>
                <a:lnTo>
                  <a:pt x="100982" y="379126"/>
                </a:lnTo>
                <a:lnTo>
                  <a:pt x="146670" y="398720"/>
                </a:lnTo>
                <a:lnTo>
                  <a:pt x="194085" y="406580"/>
                </a:lnTo>
                <a:lnTo>
                  <a:pt x="209885" y="406674"/>
                </a:lnTo>
                <a:lnTo>
                  <a:pt x="225567" y="405546"/>
                </a:lnTo>
                <a:lnTo>
                  <a:pt x="271205" y="395078"/>
                </a:lnTo>
                <a:lnTo>
                  <a:pt x="313265" y="374501"/>
                </a:lnTo>
                <a:lnTo>
                  <a:pt x="349862" y="344482"/>
                </a:lnTo>
                <a:lnTo>
                  <a:pt x="379113" y="305686"/>
                </a:lnTo>
                <a:lnTo>
                  <a:pt x="398710" y="260000"/>
                </a:lnTo>
                <a:lnTo>
                  <a:pt x="406574" y="212587"/>
                </a:lnTo>
                <a:lnTo>
                  <a:pt x="406669" y="196787"/>
                </a:lnTo>
                <a:lnTo>
                  <a:pt x="405542" y="181105"/>
                </a:lnTo>
                <a:lnTo>
                  <a:pt x="395076" y="135466"/>
                </a:lnTo>
                <a:lnTo>
                  <a:pt x="374501" y="93405"/>
                </a:lnTo>
                <a:lnTo>
                  <a:pt x="344482" y="56806"/>
                </a:lnTo>
                <a:lnTo>
                  <a:pt x="305686" y="27554"/>
                </a:lnTo>
                <a:lnTo>
                  <a:pt x="259996" y="7957"/>
                </a:lnTo>
                <a:lnTo>
                  <a:pt x="212582" y="94"/>
                </a:lnTo>
                <a:lnTo>
                  <a:pt x="196781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53781" y="5413156"/>
            <a:ext cx="98323" cy="98376"/>
          </a:xfrm>
          <a:custGeom>
            <a:avLst/>
            <a:gdLst/>
            <a:ahLst/>
            <a:cxnLst/>
            <a:rect l="l" t="t" r="r" b="b"/>
            <a:pathLst>
              <a:path w="98323" h="98376">
                <a:moveTo>
                  <a:pt x="48350" y="0"/>
                </a:moveTo>
                <a:lnTo>
                  <a:pt x="8510" y="24405"/>
                </a:lnTo>
                <a:lnTo>
                  <a:pt x="0" y="48796"/>
                </a:lnTo>
                <a:lnTo>
                  <a:pt x="1557" y="59928"/>
                </a:lnTo>
                <a:lnTo>
                  <a:pt x="35429" y="96521"/>
                </a:lnTo>
                <a:lnTo>
                  <a:pt x="46964" y="98376"/>
                </a:lnTo>
                <a:lnTo>
                  <a:pt x="58456" y="97363"/>
                </a:lnTo>
                <a:lnTo>
                  <a:pt x="95525" y="66192"/>
                </a:lnTo>
                <a:lnTo>
                  <a:pt x="98323" y="54182"/>
                </a:lnTo>
                <a:lnTo>
                  <a:pt x="98082" y="42166"/>
                </a:lnTo>
                <a:lnTo>
                  <a:pt x="70461" y="4583"/>
                </a:lnTo>
                <a:lnTo>
                  <a:pt x="48350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54546" y="4698628"/>
            <a:ext cx="96183" cy="97304"/>
          </a:xfrm>
          <a:custGeom>
            <a:avLst/>
            <a:gdLst/>
            <a:ahLst/>
            <a:cxnLst/>
            <a:rect l="l" t="t" r="r" b="b"/>
            <a:pathLst>
              <a:path w="96183" h="97304">
                <a:moveTo>
                  <a:pt x="53090" y="0"/>
                </a:moveTo>
                <a:lnTo>
                  <a:pt x="16347" y="10648"/>
                </a:lnTo>
                <a:lnTo>
                  <a:pt x="0" y="54423"/>
                </a:lnTo>
                <a:lnTo>
                  <a:pt x="3090" y="67591"/>
                </a:lnTo>
                <a:lnTo>
                  <a:pt x="40192" y="96775"/>
                </a:lnTo>
                <a:lnTo>
                  <a:pt x="52477" y="97304"/>
                </a:lnTo>
                <a:lnTo>
                  <a:pt x="64900" y="94619"/>
                </a:lnTo>
                <a:lnTo>
                  <a:pt x="94263" y="63361"/>
                </a:lnTo>
                <a:lnTo>
                  <a:pt x="96183" y="51276"/>
                </a:lnTo>
                <a:lnTo>
                  <a:pt x="95323" y="38022"/>
                </a:lnTo>
                <a:lnTo>
                  <a:pt x="65044" y="2370"/>
                </a:lnTo>
                <a:lnTo>
                  <a:pt x="53090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7186" y="5030405"/>
            <a:ext cx="171608" cy="170773"/>
          </a:xfrm>
          <a:custGeom>
            <a:avLst/>
            <a:gdLst/>
            <a:ahLst/>
            <a:cxnLst/>
            <a:rect l="l" t="t" r="r" b="b"/>
            <a:pathLst>
              <a:path w="171608" h="170773">
                <a:moveTo>
                  <a:pt x="77244" y="0"/>
                </a:moveTo>
                <a:lnTo>
                  <a:pt x="37945" y="14183"/>
                </a:lnTo>
                <a:lnTo>
                  <a:pt x="10389" y="44591"/>
                </a:lnTo>
                <a:lnTo>
                  <a:pt x="0" y="85910"/>
                </a:lnTo>
                <a:lnTo>
                  <a:pt x="1208" y="99750"/>
                </a:lnTo>
                <a:lnTo>
                  <a:pt x="17268" y="136253"/>
                </a:lnTo>
                <a:lnTo>
                  <a:pt x="49323" y="161518"/>
                </a:lnTo>
                <a:lnTo>
                  <a:pt x="93956" y="170773"/>
                </a:lnTo>
                <a:lnTo>
                  <a:pt x="108096" y="168233"/>
                </a:lnTo>
                <a:lnTo>
                  <a:pt x="144272" y="148165"/>
                </a:lnTo>
                <a:lnTo>
                  <a:pt x="166834" y="113673"/>
                </a:lnTo>
                <a:lnTo>
                  <a:pt x="171608" y="84455"/>
                </a:lnTo>
                <a:lnTo>
                  <a:pt x="170349" y="70667"/>
                </a:lnTo>
                <a:lnTo>
                  <a:pt x="154195" y="34317"/>
                </a:lnTo>
                <a:lnTo>
                  <a:pt x="122056" y="9181"/>
                </a:lnTo>
                <a:lnTo>
                  <a:pt x="77244" y="0"/>
                </a:lnTo>
                <a:close/>
              </a:path>
            </a:pathLst>
          </a:custGeom>
          <a:solidFill>
            <a:srgbClr val="F796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4"/>
          <p:cNvSpPr txBox="1"/>
          <p:nvPr/>
        </p:nvSpPr>
        <p:spPr>
          <a:xfrm>
            <a:off x="584200" y="1371600"/>
            <a:ext cx="5867400" cy="388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5621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En cada uno de los grupos, una persona adulta (voluntaria) apoya el trabajo, activando las inte</a:t>
            </a:r>
            <a:r>
              <a:rPr lang="es-ES_tradnl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acciones entre los alumnos.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lang="es-ES_tradnl" sz="950" dirty="0" smtClean="0"/>
          </a:p>
          <a:p>
            <a:pPr marL="241300" marR="8255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A cada 20 minutos, cada grupo cambia de </a:t>
            </a:r>
            <a:r>
              <a:rPr lang="es-ES_tradnl"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oluntario </a:t>
            </a:r>
            <a:r>
              <a:rPr lang="es-ES_tradnl" sz="20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 de actividad ampliando las interacciones </a:t>
            </a:r>
            <a:r>
              <a:rPr lang="es-ES_tradnl" sz="20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 aumentando</a:t>
            </a:r>
            <a:r>
              <a:rPr lang="es-ES_tradnl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el dinamismo.</a:t>
            </a:r>
            <a:endParaRPr lang="es-ES_tradnl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lang="es-ES_tradnl" sz="950" dirty="0" smtClean="0"/>
          </a:p>
          <a:p>
            <a:pPr marL="241300" marR="1270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El maestro circula por el aula pa</a:t>
            </a:r>
            <a:r>
              <a:rPr lang="es-ES_tradnl"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2000" dirty="0" smtClean="0">
                <a:solidFill>
                  <a:srgbClr val="333333"/>
                </a:solidFill>
                <a:latin typeface="Verdana"/>
                <a:cs typeface="Verdana"/>
              </a:rPr>
              <a:t>a sacar posibles dudas y atender aquellos alumnos que presentan mayores dificultades.</a:t>
            </a:r>
            <a:endParaRPr lang="es-ES_tradnl" sz="2000" dirty="0">
              <a:latin typeface="Verdana"/>
              <a:cs typeface="Verdana"/>
            </a:endParaRPr>
          </a:p>
        </p:txBody>
      </p:sp>
      <p:sp>
        <p:nvSpPr>
          <p:cNvPr id="27" name="object 14"/>
          <p:cNvSpPr/>
          <p:nvPr/>
        </p:nvSpPr>
        <p:spPr>
          <a:xfrm>
            <a:off x="7375719" y="6421193"/>
            <a:ext cx="0" cy="78943"/>
          </a:xfrm>
          <a:custGeom>
            <a:avLst/>
            <a:gdLst/>
            <a:ahLst/>
            <a:cxnLst/>
            <a:rect l="l" t="t" r="r" b="b"/>
            <a:pathLst>
              <a:path h="78943">
                <a:moveTo>
                  <a:pt x="0" y="78943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15"/>
          <p:cNvSpPr/>
          <p:nvPr/>
        </p:nvSpPr>
        <p:spPr>
          <a:xfrm>
            <a:off x="7366000" y="6477000"/>
            <a:ext cx="52539" cy="52539"/>
          </a:xfrm>
          <a:custGeom>
            <a:avLst/>
            <a:gdLst/>
            <a:ahLst/>
            <a:cxnLst/>
            <a:rect l="l" t="t" r="r" b="b"/>
            <a:pathLst>
              <a:path w="52539" h="52539">
                <a:moveTo>
                  <a:pt x="0" y="0"/>
                </a:moveTo>
                <a:lnTo>
                  <a:pt x="52539" y="5253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10"/>
          <p:cNvSpPr/>
          <p:nvPr/>
        </p:nvSpPr>
        <p:spPr>
          <a:xfrm>
            <a:off x="7225457" y="6344993"/>
            <a:ext cx="284600" cy="284407"/>
          </a:xfrm>
          <a:custGeom>
            <a:avLst/>
            <a:gdLst/>
            <a:ahLst/>
            <a:cxnLst/>
            <a:rect l="l" t="t" r="r" b="b"/>
            <a:pathLst>
              <a:path w="284600" h="284407">
                <a:moveTo>
                  <a:pt x="203524" y="13693"/>
                </a:moveTo>
                <a:lnTo>
                  <a:pt x="243896" y="42473"/>
                </a:lnTo>
                <a:lnTo>
                  <a:pt x="271154" y="81793"/>
                </a:lnTo>
                <a:lnTo>
                  <a:pt x="283863" y="127595"/>
                </a:lnTo>
                <a:lnTo>
                  <a:pt x="284600" y="139584"/>
                </a:lnTo>
                <a:lnTo>
                  <a:pt x="284314" y="151660"/>
                </a:lnTo>
                <a:lnTo>
                  <a:pt x="272511" y="199579"/>
                </a:lnTo>
                <a:lnTo>
                  <a:pt x="251718" y="232192"/>
                </a:lnTo>
                <a:lnTo>
                  <a:pt x="214797" y="264006"/>
                </a:lnTo>
                <a:lnTo>
                  <a:pt x="170814" y="281439"/>
                </a:lnTo>
                <a:lnTo>
                  <a:pt x="147351" y="284407"/>
                </a:lnTo>
                <a:lnTo>
                  <a:pt x="135457" y="284393"/>
                </a:lnTo>
                <a:lnTo>
                  <a:pt x="88168" y="273927"/>
                </a:lnTo>
                <a:lnTo>
                  <a:pt x="54584" y="252862"/>
                </a:lnTo>
                <a:lnTo>
                  <a:pt x="21809" y="216065"/>
                </a:lnTo>
                <a:lnTo>
                  <a:pt x="3582" y="172550"/>
                </a:lnTo>
                <a:lnTo>
                  <a:pt x="0" y="137632"/>
                </a:lnTo>
                <a:lnTo>
                  <a:pt x="802" y="125853"/>
                </a:lnTo>
                <a:lnTo>
                  <a:pt x="15779" y="78554"/>
                </a:lnTo>
                <a:lnTo>
                  <a:pt x="39029" y="46766"/>
                </a:lnTo>
                <a:lnTo>
                  <a:pt x="77647" y="16816"/>
                </a:lnTo>
                <a:lnTo>
                  <a:pt x="121886" y="1737"/>
                </a:lnTo>
                <a:lnTo>
                  <a:pt x="145061" y="0"/>
                </a:lnTo>
                <a:lnTo>
                  <a:pt x="156728" y="621"/>
                </a:lnTo>
                <a:lnTo>
                  <a:pt x="168378" y="2251"/>
                </a:lnTo>
                <a:lnTo>
                  <a:pt x="179959" y="4901"/>
                </a:lnTo>
                <a:lnTo>
                  <a:pt x="191418" y="8581"/>
                </a:lnTo>
                <a:lnTo>
                  <a:pt x="202702" y="13304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2"/>
          <p:cNvSpPr/>
          <p:nvPr/>
        </p:nvSpPr>
        <p:spPr>
          <a:xfrm>
            <a:off x="1346200" y="4876800"/>
            <a:ext cx="3886200" cy="1905000"/>
          </a:xfrm>
          <a:custGeom>
            <a:avLst/>
            <a:gdLst/>
            <a:ahLst/>
            <a:cxnLst/>
            <a:rect l="l" t="t" r="r" b="b"/>
            <a:pathLst>
              <a:path w="3652467" h="2018504">
                <a:moveTo>
                  <a:pt x="12674" y="3022"/>
                </a:moveTo>
                <a:lnTo>
                  <a:pt x="10892" y="43523"/>
                </a:lnTo>
                <a:lnTo>
                  <a:pt x="9024" y="96445"/>
                </a:lnTo>
                <a:lnTo>
                  <a:pt x="7921" y="138309"/>
                </a:lnTo>
                <a:lnTo>
                  <a:pt x="7199" y="182447"/>
                </a:lnTo>
                <a:lnTo>
                  <a:pt x="7085" y="226293"/>
                </a:lnTo>
                <a:lnTo>
                  <a:pt x="7327" y="247306"/>
                </a:lnTo>
                <a:lnTo>
                  <a:pt x="8553" y="285908"/>
                </a:lnTo>
                <a:lnTo>
                  <a:pt x="12674" y="330441"/>
                </a:lnTo>
                <a:lnTo>
                  <a:pt x="14480" y="341449"/>
                </a:lnTo>
                <a:lnTo>
                  <a:pt x="16087" y="352569"/>
                </a:lnTo>
                <a:lnTo>
                  <a:pt x="19613" y="399068"/>
                </a:lnTo>
                <a:lnTo>
                  <a:pt x="20790" y="453496"/>
                </a:lnTo>
                <a:lnTo>
                  <a:pt x="20998" y="491481"/>
                </a:lnTo>
                <a:lnTo>
                  <a:pt x="20939" y="538311"/>
                </a:lnTo>
                <a:lnTo>
                  <a:pt x="20605" y="595233"/>
                </a:lnTo>
                <a:lnTo>
                  <a:pt x="19944" y="667139"/>
                </a:lnTo>
                <a:lnTo>
                  <a:pt x="19071" y="744344"/>
                </a:lnTo>
                <a:lnTo>
                  <a:pt x="17852" y="839029"/>
                </a:lnTo>
                <a:lnTo>
                  <a:pt x="16320" y="948796"/>
                </a:lnTo>
                <a:lnTo>
                  <a:pt x="14464" y="1074895"/>
                </a:lnTo>
                <a:lnTo>
                  <a:pt x="12150" y="1226577"/>
                </a:lnTo>
                <a:lnTo>
                  <a:pt x="9743" y="1381074"/>
                </a:lnTo>
                <a:lnTo>
                  <a:pt x="6860" y="1563650"/>
                </a:lnTo>
                <a:lnTo>
                  <a:pt x="0" y="1994014"/>
                </a:lnTo>
                <a:lnTo>
                  <a:pt x="2174126" y="2018504"/>
                </a:lnTo>
                <a:lnTo>
                  <a:pt x="3624618" y="2012213"/>
                </a:lnTo>
                <a:lnTo>
                  <a:pt x="3638575" y="1226577"/>
                </a:lnTo>
                <a:lnTo>
                  <a:pt x="3642706" y="989084"/>
                </a:lnTo>
                <a:lnTo>
                  <a:pt x="3646503" y="766877"/>
                </a:lnTo>
                <a:lnTo>
                  <a:pt x="3648230" y="663495"/>
                </a:lnTo>
                <a:lnTo>
                  <a:pt x="3649629" y="577985"/>
                </a:lnTo>
                <a:lnTo>
                  <a:pt x="3650836" y="501667"/>
                </a:lnTo>
                <a:lnTo>
                  <a:pt x="3651751" y="440441"/>
                </a:lnTo>
                <a:lnTo>
                  <a:pt x="3652330" y="396558"/>
                </a:lnTo>
                <a:lnTo>
                  <a:pt x="3652467" y="380130"/>
                </a:lnTo>
                <a:lnTo>
                  <a:pt x="3652371" y="330441"/>
                </a:lnTo>
                <a:lnTo>
                  <a:pt x="3650746" y="282530"/>
                </a:lnTo>
                <a:lnTo>
                  <a:pt x="3647888" y="242358"/>
                </a:lnTo>
                <a:lnTo>
                  <a:pt x="3642957" y="186905"/>
                </a:lnTo>
                <a:lnTo>
                  <a:pt x="3638240" y="137724"/>
                </a:lnTo>
                <a:lnTo>
                  <a:pt x="3625660" y="10514"/>
                </a:lnTo>
                <a:lnTo>
                  <a:pt x="2127247" y="10514"/>
                </a:lnTo>
                <a:lnTo>
                  <a:pt x="12674" y="3022"/>
                </a:lnTo>
                <a:close/>
              </a:path>
              <a:path w="3652467" h="2018504">
                <a:moveTo>
                  <a:pt x="3624618" y="0"/>
                </a:moveTo>
                <a:lnTo>
                  <a:pt x="2127247" y="10514"/>
                </a:lnTo>
                <a:lnTo>
                  <a:pt x="3625660" y="10514"/>
                </a:lnTo>
                <a:lnTo>
                  <a:pt x="3624618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6"/>
          <p:cNvSpPr txBox="1"/>
          <p:nvPr/>
        </p:nvSpPr>
        <p:spPr>
          <a:xfrm>
            <a:off x="1498601" y="4876800"/>
            <a:ext cx="3810000" cy="1905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095375">
              <a:lnSpc>
                <a:spcPct val="116700"/>
              </a:lnSpc>
            </a:pPr>
            <a:r>
              <a:rPr lang="es-ES_tradnl" spc="-50" dirty="0" smtClean="0">
                <a:solidFill>
                  <a:srgbClr val="FFFFFF"/>
                </a:solidFill>
                <a:latin typeface="Verdana"/>
                <a:cs typeface="Verdana"/>
              </a:rPr>
              <a:t>Se potencializan l</a:t>
            </a:r>
            <a:r>
              <a:rPr lang="es-ES_tradnl" spc="0" dirty="0" smtClean="0">
                <a:solidFill>
                  <a:srgbClr val="FFFFFF"/>
                </a:solidFill>
                <a:latin typeface="Verdana"/>
                <a:cs typeface="Verdana"/>
              </a:rPr>
              <a:t>as interacciones y el aprendizaje entre iguales, manteniendo  las </a:t>
            </a:r>
            <a:r>
              <a:rPr lang="es-ES_tradnl" dirty="0" smtClean="0">
                <a:solidFill>
                  <a:srgbClr val="FFFFFF"/>
                </a:solidFill>
                <a:latin typeface="Verdana"/>
                <a:cs typeface="Verdana"/>
              </a:rPr>
              <a:t>altas expectati</a:t>
            </a:r>
            <a:r>
              <a:rPr lang="es-ES_tradnl" spc="-45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lang="es-ES_tradnl" spc="0" dirty="0" smtClean="0">
                <a:solidFill>
                  <a:srgbClr val="FFFFFF"/>
                </a:solidFill>
                <a:latin typeface="Verdana"/>
                <a:cs typeface="Verdana"/>
              </a:rPr>
              <a:t>as.</a:t>
            </a:r>
            <a:endParaRPr lang="es-ES_tradnl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429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1371600"/>
            <a:ext cx="7826375" cy="419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_tradnl" sz="2000" dirty="0">
                <a:latin typeface="Verdana"/>
                <a:cs typeface="Verdana"/>
              </a:rPr>
              <a:t>a.	¿Cuáles son las principales acciones de los alumnos, del maestro y de los voluntarios? (litar por lo menos dos de cada actor). </a:t>
            </a:r>
            <a:endParaRPr lang="pt-BR" sz="2000" dirty="0">
              <a:latin typeface="Verdana"/>
              <a:cs typeface="Verdana"/>
            </a:endParaRPr>
          </a:p>
          <a:p>
            <a:pPr marL="457200" indent="-457200" algn="just">
              <a:lnSpc>
                <a:spcPct val="150000"/>
              </a:lnSpc>
              <a:buAutoNum type="alphaLcPeriod" startAt="2"/>
            </a:pPr>
            <a:r>
              <a:rPr lang="es-ES_tradnl" sz="2000" dirty="0" smtClean="0">
                <a:latin typeface="Verdana"/>
                <a:cs typeface="Verdana"/>
              </a:rPr>
              <a:t>¿</a:t>
            </a:r>
            <a:r>
              <a:rPr lang="es-ES_tradnl" sz="2000" dirty="0">
                <a:latin typeface="Verdana"/>
                <a:cs typeface="Verdana"/>
              </a:rPr>
              <a:t>Qué  aprendizajes se pueden promover en una clase organizada en Grupos interactivos que no serían posibles en clases organizadas de otra manera? </a:t>
            </a:r>
            <a:endParaRPr lang="pt-BR" sz="2000" dirty="0">
              <a:latin typeface="Verdana"/>
              <a:cs typeface="Verdana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Verdana"/>
                <a:cs typeface="Verdana"/>
              </a:rPr>
              <a:t>  </a:t>
            </a:r>
            <a:r>
              <a:rPr lang="es-ES_tradnl" sz="2000" dirty="0">
                <a:latin typeface="Verdana"/>
                <a:cs typeface="Verdana"/>
              </a:rPr>
              <a:t>c. Apunte escenas en las cuales encontramos </a:t>
            </a:r>
            <a:r>
              <a:rPr lang="es-ES_tradnl" sz="2000" dirty="0" smtClean="0">
                <a:latin typeface="Verdana"/>
                <a:cs typeface="Verdana"/>
              </a:rPr>
              <a:t>uno o más de los </a:t>
            </a:r>
            <a:r>
              <a:rPr lang="es-ES_tradnl" sz="2000" dirty="0">
                <a:latin typeface="Verdana"/>
                <a:cs typeface="Verdana"/>
              </a:rPr>
              <a:t>7 principios del aprendizaje dialógico. </a:t>
            </a:r>
            <a:endParaRPr lang="pt-BR"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ES_tradnl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Video</a:t>
            </a:r>
            <a:r>
              <a:rPr lang="es-ES_tradnl" sz="3800" b="1" u="sng" spc="-120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ES_tradnl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Grupos</a:t>
            </a:r>
            <a:r>
              <a:rPr lang="es-ES_tradnl" sz="3800" b="1" u="sng" spc="-114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ES_tradnl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Interactivos</a:t>
            </a:r>
            <a:r>
              <a:rPr lang="es-ES_tradnl"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4733</TotalTime>
  <Words>368</Words>
  <Application>Microsoft Macintosh PowerPoint</Application>
  <PresentationFormat>Custom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Historico  </vt:lpstr>
      <vt:lpstr>PowerPoint Presentation</vt:lpstr>
      <vt:lpstr>PowerPoint Presentation</vt:lpstr>
      <vt:lpstr>Grupos Interactivos  </vt:lpstr>
      <vt:lpstr>¿Qué es?  </vt:lpstr>
      <vt:lpstr>Organización  </vt:lpstr>
      <vt:lpstr>¿Cómo Funciona?  </vt:lpstr>
      <vt:lpstr>Video Grupos Interactivos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Farias Cruzado</dc:creator>
  <cp:lastModifiedBy>.</cp:lastModifiedBy>
  <cp:revision>26</cp:revision>
  <dcterms:created xsi:type="dcterms:W3CDTF">2014-10-07T08:36:10Z</dcterms:created>
  <dcterms:modified xsi:type="dcterms:W3CDTF">2015-07-12T16:45:59Z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