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5" r:id="rId5"/>
    <p:sldId id="264" r:id="rId6"/>
    <p:sldId id="267" r:id="rId7"/>
    <p:sldId id="266" r:id="rId8"/>
    <p:sldId id="269" r:id="rId9"/>
    <p:sldId id="268" r:id="rId10"/>
    <p:sldId id="271" r:id="rId11"/>
    <p:sldId id="270" r:id="rId12"/>
    <p:sldId id="273" r:id="rId13"/>
    <p:sldId id="272" r:id="rId14"/>
    <p:sldId id="275" r:id="rId15"/>
    <p:sldId id="274" r:id="rId16"/>
    <p:sldId id="277" r:id="rId17"/>
    <p:sldId id="276" r:id="rId18"/>
    <p:sldId id="281" r:id="rId19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304" y="-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5CBB1-053E-2240-A716-525861F855F0}" type="datetimeFigureOut">
              <a:rPr lang="en-US" smtClean="0"/>
              <a:t>10/07/15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21DF2-C8DD-B943-A645-35AB6922D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69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21DF2-C8DD-B943-A645-35AB6922DB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92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50900" y="1739887"/>
            <a:ext cx="3810520" cy="47362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34000" y="1739887"/>
            <a:ext cx="3648078" cy="44314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300" y="394418"/>
            <a:ext cx="8407400" cy="103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8785" y="1269987"/>
            <a:ext cx="8562428" cy="153589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10/07/15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2054"/>
            <a:ext cx="10160000" cy="74758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614630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9834" y="6350426"/>
            <a:ext cx="7886957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3600" b="1" dirty="0" smtClean="0">
                <a:solidFill>
                  <a:srgbClr val="FFFFFF"/>
                </a:solidFill>
                <a:latin typeface="Gill Sans Light"/>
                <a:cs typeface="Gill Sans Light"/>
              </a:rPr>
              <a:t>Actuaciones Educativas de Éxito</a:t>
            </a:r>
            <a:endParaRPr lang="es-MX" sz="3600" b="1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Biblioteca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Tutorada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29665" y="1752601"/>
            <a:ext cx="3797935" cy="1143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151765">
              <a:lnSpc>
                <a:spcPct val="117600"/>
              </a:lnSpc>
              <a:buClr>
                <a:srgbClr val="333333"/>
              </a:buClr>
              <a:tabLst>
                <a:tab pos="241300" algn="l"/>
                <a:tab pos="1543050" algn="l"/>
                <a:tab pos="285496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Propuesta de actividades	de acele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ación del aprendizaje.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lang="es-MX" sz="7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4" name="object 4"/>
          <p:cNvSpPr txBox="1"/>
          <p:nvPr/>
        </p:nvSpPr>
        <p:spPr>
          <a:xfrm>
            <a:off x="5689600" y="1752600"/>
            <a:ext cx="3521075" cy="2602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Alumnos más tiempo en la escuela;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3454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Acele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ación de los alumnos con rezagos;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20637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Educación más personalizada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y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colabo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60"/>
              </a:spcBef>
              <a:buClr>
                <a:srgbClr val="333333"/>
              </a:buClr>
              <a:buFont typeface="Verdana"/>
              <a:buChar char="•"/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Organización de los tiempos.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134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7" name="object 4"/>
          <p:cNvSpPr txBox="1"/>
          <p:nvPr/>
        </p:nvSpPr>
        <p:spPr>
          <a:xfrm>
            <a:off x="1117600" y="28956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8" name="object 4"/>
          <p:cNvSpPr txBox="1"/>
          <p:nvPr/>
        </p:nvSpPr>
        <p:spPr>
          <a:xfrm>
            <a:off x="1117600" y="1447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es</a:t>
            </a:r>
            <a:r>
              <a:rPr lang="es-MX" sz="1700" b="1" dirty="0">
                <a:solidFill>
                  <a:srgbClr val="333333"/>
                </a:solidFill>
                <a:latin typeface="Verdana"/>
                <a:cs typeface="Verdana"/>
              </a:rPr>
              <a:t>?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9" name="object 3"/>
          <p:cNvSpPr txBox="1"/>
          <p:nvPr/>
        </p:nvSpPr>
        <p:spPr>
          <a:xfrm>
            <a:off x="1117600" y="3352801"/>
            <a:ext cx="3962400" cy="2971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933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Comunidad: acompaña</a:t>
            </a:r>
            <a:r>
              <a:rPr lang="es-MX"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el desarrollo de las actividades;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Profesor: organiza previamente las actividades;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521334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Alumnos: interactúan, intercambian y colabo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 pa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que todos aprendan.</a:t>
            </a:r>
            <a:endParaRPr lang="es-MX"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225" y="1778000"/>
            <a:ext cx="8337549" cy="41770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908800" y="1524000"/>
            <a:ext cx="1676400" cy="41857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9294" y="1942679"/>
            <a:ext cx="1898906" cy="362160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443438" y="1657086"/>
            <a:ext cx="3760762" cy="647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Profesor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endParaRPr lang="es-MX" sz="1400" b="1" spc="1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33"/>
              </a:spcBef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Voluntaria</a:t>
            </a:r>
            <a:endParaRPr sz="1400" b="1" spc="1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Biblioteca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Tutorada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Formación de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130300" y="1816902"/>
            <a:ext cx="3810520" cy="990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Propuesta de formación</a:t>
            </a:r>
            <a:r>
              <a:rPr lang="es-MX"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 familiares con el propósito de facilitar el estudio de contenidos y habilidades elegidas por ellos. 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26100" y="1816901"/>
            <a:ext cx="3949700" cy="4253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Mejo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resultados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académicos de los estudiantes;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42557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Supe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la situación de desigualdad social;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060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Ofrece oportunidades a personas que tenían menos chance en su trayectoria de vida;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4108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Crea inte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 entre la escuela y la familia;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22809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lang="es-MX" sz="1700" spc="-17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</a:t>
            </a:r>
            <a:r>
              <a:rPr lang="es-MX"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vida de los participantes.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626100" y="1359701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6" name="object 4"/>
          <p:cNvSpPr txBox="1"/>
          <p:nvPr/>
        </p:nvSpPr>
        <p:spPr>
          <a:xfrm>
            <a:off x="1130300" y="3463446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7" name="object 4"/>
          <p:cNvSpPr txBox="1"/>
          <p:nvPr/>
        </p:nvSpPr>
        <p:spPr>
          <a:xfrm>
            <a:off x="1130300" y="1359701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es? 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8" name="object 3"/>
          <p:cNvSpPr txBox="1">
            <a:spLocks noGrp="1"/>
          </p:cNvSpPr>
          <p:nvPr>
            <p:ph sz="half" idx="2"/>
          </p:nvPr>
        </p:nvSpPr>
        <p:spPr>
          <a:xfrm>
            <a:off x="1130300" y="3874301"/>
            <a:ext cx="3810520" cy="47362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11239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amiliares, 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oluntarios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personas de la comunidad deciden ¿qué?, ¿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uándo?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¿cómo? quieren aprender determinados contenidos y habilidades</a:t>
            </a:r>
            <a:r>
              <a:rPr lang="es-MX" sz="1700" dirty="0" smtClean="0">
                <a:latin typeface="Verdana"/>
                <a:cs typeface="Verdana"/>
              </a:rPr>
              <a:t>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que prioricen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a formación instrumental</a:t>
            </a:r>
            <a:endParaRPr lang="es-MX"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7669" y="1765300"/>
            <a:ext cx="8344661" cy="408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Formación de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Familiares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Formación Dialógica </a:t>
            </a: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Pedagógica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65200" y="2133600"/>
            <a:ext cx="396240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kern="1200" dirty="0" smtClean="0">
                <a:solidFill>
                  <a:srgbClr val="333333"/>
                </a:solidFill>
                <a:latin typeface="Verdana"/>
                <a:ea typeface="+mn-ea"/>
                <a:cs typeface="Verdana"/>
              </a:rPr>
              <a:t>Proceso riguroso </a:t>
            </a:r>
            <a:r>
              <a:rPr lang="es-MX" sz="1700" kern="1200" dirty="0">
                <a:solidFill>
                  <a:srgbClr val="333333"/>
                </a:solidFill>
                <a:latin typeface="Verdana"/>
                <a:ea typeface="+mn-ea"/>
                <a:cs typeface="Verdana"/>
              </a:rPr>
              <a:t>y</a:t>
            </a:r>
            <a:r>
              <a:rPr lang="es-MX" sz="1700" kern="1200" dirty="0" smtClean="0">
                <a:solidFill>
                  <a:srgbClr val="333333"/>
                </a:solidFill>
                <a:latin typeface="Verdana"/>
                <a:ea typeface="+mn-ea"/>
                <a:cs typeface="Verdana"/>
              </a:rPr>
              <a:t> ético de desarrollo profesional por el cual pasan los educadores que implementan AEE y ayudan en la  transformación de la escuela en Comunidad de Aprendizaje</a:t>
            </a: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700" kern="1200" dirty="0" smtClean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700" kern="1200" dirty="0" smtClean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700" kern="1200" dirty="0" smtClean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  <a:p>
            <a:pPr marL="12700" marR="353695" algn="l" defTabSz="457200" rtl="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700" kern="1200" dirty="0">
              <a:solidFill>
                <a:srgbClr val="333333"/>
              </a:solidFill>
              <a:latin typeface="Verdana"/>
              <a:ea typeface="+mn-e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384800" y="2209800"/>
            <a:ext cx="3886200" cy="44314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ermite que los profesores construyan argumentos a partir de las evidencias científicas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3302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av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orece el desarrollo del diálogo igualitario con las familias, profesores, uni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ersidades y alumnos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52959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Amplía las relaciones con las familias y la comunidad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2095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ermite la incorpo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ación de diferentes puntos de vistas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en 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 reflexiones colecti</a:t>
            </a:r>
            <a:r>
              <a:rPr lang="es-MX" sz="17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5384800" y="1828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6" name="object 4"/>
          <p:cNvSpPr txBox="1"/>
          <p:nvPr/>
        </p:nvSpPr>
        <p:spPr>
          <a:xfrm>
            <a:off x="1041400" y="42672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7" name="object 4"/>
          <p:cNvSpPr txBox="1"/>
          <p:nvPr/>
        </p:nvSpPr>
        <p:spPr>
          <a:xfrm>
            <a:off x="965200" y="18288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es?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041400" y="4648200"/>
            <a:ext cx="3886200" cy="2209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5369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Docentes se actualizan y debaten sus conocimientos en relación a las teorías e investigaciones educativas más rele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antes en el escenario actual.</a:t>
            </a:r>
            <a:endParaRPr lang="es-MX" sz="17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8227" y="1873618"/>
            <a:ext cx="8343544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Formación Dialógica </a:t>
            </a: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Pedagógica 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Modelo</a:t>
            </a:r>
            <a:r>
              <a:rPr lang="es-MX"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lang="es-MX"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endParaRPr lang="es-MX" sz="3800" dirty="0" smtClean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Resolución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-25" dirty="0" smtClean="0">
                <a:solidFill>
                  <a:srgbClr val="F8971D"/>
                </a:solidFill>
                <a:latin typeface="Verdana"/>
                <a:cs typeface="Verdana"/>
              </a:rPr>
              <a:t>Conflictos</a:t>
            </a:r>
            <a:r>
              <a:rPr lang="es-MX"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902335" y="2057400"/>
            <a:ext cx="3810520" cy="1447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8097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Modelo de prevención y resolución de conflictos basado en el diálogo como herramienta pa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supe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ar las desigualdades.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lang="es-MX" sz="750" dirty="0"/>
          </a:p>
        </p:txBody>
      </p:sp>
      <p:sp>
        <p:nvSpPr>
          <p:cNvPr id="4" name="object 4"/>
          <p:cNvSpPr txBox="1"/>
          <p:nvPr/>
        </p:nvSpPr>
        <p:spPr>
          <a:xfrm>
            <a:off x="5474335" y="2057400"/>
            <a:ext cx="3872865" cy="3085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Mejo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en la co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vivencia de todos en la escuela.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38290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Crea inte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 entre la comunidad y la escuela pa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un bien común: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mejo</a:t>
            </a:r>
            <a:r>
              <a:rPr lang="es-MX" sz="17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de la co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vivencia entre todos.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20396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316865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Previene problemas de co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vivencia futuros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5" name="object 3"/>
          <p:cNvSpPr txBox="1">
            <a:spLocks noGrp="1"/>
          </p:cNvSpPr>
          <p:nvPr>
            <p:ph sz="half" idx="2"/>
          </p:nvPr>
        </p:nvSpPr>
        <p:spPr>
          <a:xfrm>
            <a:off x="978535" y="3886200"/>
            <a:ext cx="3962400" cy="259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lang="es-MX" sz="750" dirty="0" smtClean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La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resolución del conflicto se da por medio de un consenso entre todos los involucrados, especialmente</a:t>
            </a:r>
            <a:r>
              <a:rPr lang="es-MX" sz="1700" dirty="0" smtClean="0">
                <a:latin typeface="Verdana"/>
                <a:cs typeface="Verdana"/>
              </a:rPr>
              <a:t> l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os alumnos, sobre las normas de co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vivencia, que son elabo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adas de forma colabo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ati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por toda la comunidad.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398135" y="1676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7" name="object 4"/>
          <p:cNvSpPr txBox="1"/>
          <p:nvPr/>
        </p:nvSpPr>
        <p:spPr>
          <a:xfrm>
            <a:off x="1054735" y="3657600"/>
            <a:ext cx="3656965" cy="258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8" name="object 4"/>
          <p:cNvSpPr txBox="1"/>
          <p:nvPr/>
        </p:nvSpPr>
        <p:spPr>
          <a:xfrm>
            <a:off x="978535" y="1676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es? 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6300" y="1981200"/>
            <a:ext cx="8407399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394418"/>
            <a:ext cx="8407400" cy="10363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10"/>
              </a:lnSpc>
            </a:pPr>
            <a:r>
              <a:rPr lang="es-MX" sz="3800" b="1" dirty="0">
                <a:solidFill>
                  <a:srgbClr val="F8971D"/>
                </a:solidFill>
                <a:latin typeface="Verdana"/>
                <a:cs typeface="Verdana"/>
              </a:rPr>
              <a:t>Modelo</a:t>
            </a:r>
            <a:r>
              <a:rPr lang="es-MX" sz="3800" b="1" spc="5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dirty="0">
                <a:solidFill>
                  <a:srgbClr val="F8971D"/>
                </a:solidFill>
                <a:latin typeface="Verdana"/>
                <a:cs typeface="Verdana"/>
              </a:rPr>
              <a:t>Dialógico</a:t>
            </a:r>
            <a:r>
              <a:rPr lang="es-MX" sz="3800" b="1" spc="5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dirty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endParaRPr lang="es-MX" sz="3800" dirty="0">
              <a:latin typeface="Verdana"/>
              <a:cs typeface="Verdana"/>
            </a:endParaRPr>
          </a:p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dirty="0">
                <a:solidFill>
                  <a:srgbClr val="F8971D"/>
                </a:solidFill>
                <a:latin typeface="Verdana"/>
                <a:cs typeface="Verdana"/>
              </a:rPr>
              <a:t>Resolución</a:t>
            </a:r>
            <a:r>
              <a:rPr lang="es-MX" sz="3800" b="1" u="sng" spc="-5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dirty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lang="es-MX" sz="3800" b="1" u="sng" spc="-5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-25" dirty="0">
                <a:solidFill>
                  <a:srgbClr val="F8971D"/>
                </a:solidFill>
                <a:latin typeface="Verdana"/>
                <a:cs typeface="Verdana"/>
              </a:rPr>
              <a:t>Conflictos</a:t>
            </a:r>
            <a:r>
              <a:rPr lang="es-MX" sz="3800" b="1" u="sng" spc="1995" dirty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r>
              <a:rPr sz="3800" b="1" u="sng" spc="1995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object 4"/>
          <p:cNvSpPr txBox="1"/>
          <p:nvPr/>
        </p:nvSpPr>
        <p:spPr>
          <a:xfrm>
            <a:off x="1574800" y="6477000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sz="24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38100" y="5614631"/>
            <a:ext cx="10160000" cy="2005369"/>
          </a:xfrm>
          <a:custGeom>
            <a:avLst/>
            <a:gdLst/>
            <a:ahLst/>
            <a:cxnLst/>
            <a:rect l="l" t="t" r="r" b="b"/>
            <a:pathLst>
              <a:path w="10160000" h="2005369">
                <a:moveTo>
                  <a:pt x="3500991" y="0"/>
                </a:moveTo>
                <a:lnTo>
                  <a:pt x="3107932" y="13306"/>
                </a:lnTo>
                <a:lnTo>
                  <a:pt x="2717941" y="40077"/>
                </a:lnTo>
                <a:lnTo>
                  <a:pt x="2332552" y="78883"/>
                </a:lnTo>
                <a:lnTo>
                  <a:pt x="1953301" y="128294"/>
                </a:lnTo>
                <a:lnTo>
                  <a:pt x="1581720" y="186878"/>
                </a:lnTo>
                <a:lnTo>
                  <a:pt x="1219345" y="253205"/>
                </a:lnTo>
                <a:lnTo>
                  <a:pt x="867709" y="325846"/>
                </a:lnTo>
                <a:lnTo>
                  <a:pt x="528346" y="403369"/>
                </a:lnTo>
                <a:lnTo>
                  <a:pt x="202792" y="484344"/>
                </a:lnTo>
                <a:lnTo>
                  <a:pt x="0" y="538601"/>
                </a:lnTo>
                <a:lnTo>
                  <a:pt x="0" y="2005369"/>
                </a:lnTo>
                <a:lnTo>
                  <a:pt x="10160000" y="2005369"/>
                </a:lnTo>
                <a:lnTo>
                  <a:pt x="10160000" y="441408"/>
                </a:lnTo>
                <a:lnTo>
                  <a:pt x="9402000" y="441408"/>
                </a:lnTo>
                <a:lnTo>
                  <a:pt x="9180229" y="436988"/>
                </a:lnTo>
                <a:lnTo>
                  <a:pt x="8954199" y="427166"/>
                </a:lnTo>
                <a:lnTo>
                  <a:pt x="8723330" y="412529"/>
                </a:lnTo>
                <a:lnTo>
                  <a:pt x="8487037" y="393663"/>
                </a:lnTo>
                <a:lnTo>
                  <a:pt x="7995851" y="345584"/>
                </a:lnTo>
                <a:lnTo>
                  <a:pt x="6331531" y="160783"/>
                </a:lnTo>
                <a:lnTo>
                  <a:pt x="5697628" y="101287"/>
                </a:lnTo>
                <a:lnTo>
                  <a:pt x="5363218" y="74571"/>
                </a:lnTo>
                <a:lnTo>
                  <a:pt x="5016391" y="50657"/>
                </a:lnTo>
                <a:lnTo>
                  <a:pt x="4656565" y="30131"/>
                </a:lnTo>
                <a:lnTo>
                  <a:pt x="4283158" y="13580"/>
                </a:lnTo>
                <a:lnTo>
                  <a:pt x="3895585" y="1589"/>
                </a:lnTo>
                <a:lnTo>
                  <a:pt x="3500991" y="0"/>
                </a:lnTo>
                <a:close/>
              </a:path>
              <a:path w="10160000" h="2005369">
                <a:moveTo>
                  <a:pt x="10160000" y="421559"/>
                </a:moveTo>
                <a:lnTo>
                  <a:pt x="10040905" y="426806"/>
                </a:lnTo>
                <a:lnTo>
                  <a:pt x="9620097" y="439840"/>
                </a:lnTo>
                <a:lnTo>
                  <a:pt x="9402000" y="441408"/>
                </a:lnTo>
                <a:lnTo>
                  <a:pt x="10160000" y="441408"/>
                </a:lnTo>
                <a:lnTo>
                  <a:pt x="10160000" y="421559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609834" y="6350426"/>
            <a:ext cx="7886957" cy="627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endParaRPr lang="es-MX" sz="3600" b="1" dirty="0">
              <a:latin typeface="Gill Sans SemiBold"/>
              <a:cs typeface="Gill Sans SemiBold"/>
            </a:endParaRPr>
          </a:p>
        </p:txBody>
      </p:sp>
      <p:pic>
        <p:nvPicPr>
          <p:cNvPr id="11" name="Picture 20" descr="Logotipo Comunidade de Aprendizag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870201" cy="100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1400" y="30480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dirty="0" err="1">
                <a:solidFill>
                  <a:srgbClr val="F8971D"/>
                </a:solidFill>
                <a:latin typeface="Verdana"/>
                <a:cs typeface="Verdana"/>
              </a:rPr>
              <a:t>www.comunidaddeaprendizaje.com.es</a:t>
            </a:r>
            <a:endParaRPr lang="en-US" sz="28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840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¿</a:t>
            </a:r>
            <a:r>
              <a:rPr lang="x-none" sz="3800" b="1" u="sng" smtClean="0">
                <a:solidFill>
                  <a:srgbClr val="F8971D"/>
                </a:solidFill>
                <a:latin typeface="Verdana"/>
                <a:cs typeface="Verdana"/>
              </a:rPr>
              <a:t>C</a:t>
            </a:r>
            <a:r>
              <a:rPr lang="es-MX" sz="3800" b="1" u="sng" dirty="0" err="1" smtClean="0">
                <a:solidFill>
                  <a:srgbClr val="F8971D"/>
                </a:solidFill>
                <a:latin typeface="Verdana"/>
                <a:cs typeface="Verdana"/>
              </a:rPr>
              <a:t>ó</a:t>
            </a:r>
            <a:r>
              <a:rPr lang="x-none" sz="3800" b="1" u="sng" smtClean="0">
                <a:solidFill>
                  <a:srgbClr val="F8971D"/>
                </a:solidFill>
                <a:latin typeface="Verdana"/>
                <a:cs typeface="Verdana"/>
              </a:rPr>
              <a:t>mo </a:t>
            </a: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las i</a:t>
            </a:r>
            <a:r>
              <a:rPr lang="x-none" sz="3800" b="1" u="sng" smtClean="0">
                <a:solidFill>
                  <a:srgbClr val="F8971D"/>
                </a:solidFill>
                <a:latin typeface="Verdana"/>
                <a:cs typeface="Verdana"/>
              </a:rPr>
              <a:t>dent</a:t>
            </a:r>
            <a:r>
              <a:rPr lang="es-MX" sz="3800" b="1" u="sng" dirty="0">
                <a:solidFill>
                  <a:srgbClr val="F8971D"/>
                </a:solidFill>
                <a:latin typeface="Verdana"/>
                <a:cs typeface="Verdana"/>
              </a:rPr>
              <a:t>i</a:t>
            </a:r>
            <a:r>
              <a:rPr lang="x-none" sz="3800" b="1" u="sng" smtClean="0">
                <a:solidFill>
                  <a:srgbClr val="F8971D"/>
                </a:solidFill>
                <a:latin typeface="Verdana"/>
                <a:cs typeface="Verdana"/>
              </a:rPr>
              <a:t>ficamos?</a:t>
            </a: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1600200"/>
            <a:ext cx="7924800" cy="685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38900"/>
              </a:lnSpc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Hay cuatro criterios indispensables para poder ganar la “etiqueta” de Actuación Educativa de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xito: 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24" name="object 3"/>
          <p:cNvSpPr txBox="1"/>
          <p:nvPr/>
        </p:nvSpPr>
        <p:spPr>
          <a:xfrm>
            <a:off x="812800" y="2895600"/>
            <a:ext cx="7924800" cy="28956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8450" marR="12700" indent="-285750" algn="just">
              <a:lnSpc>
                <a:spcPct val="138900"/>
              </a:lnSpc>
              <a:buFont typeface="Arial"/>
              <a:buChar char="•"/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Obtener mejorías en los resultados de aprendizaje.</a:t>
            </a:r>
          </a:p>
          <a:p>
            <a:pPr marL="298450" marR="12700" indent="-285750" algn="just">
              <a:lnSpc>
                <a:spcPct val="138900"/>
              </a:lnSpc>
              <a:buFont typeface="Arial"/>
              <a:buChar char="•"/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Transferencia de las Actuaciones Educativas de </a:t>
            </a:r>
            <a:r>
              <a:rPr lang="es-MX" dirty="0">
                <a:solidFill>
                  <a:srgbClr val="333333"/>
                </a:solidFill>
                <a:latin typeface="Verdana"/>
                <a:cs typeface="Verdana"/>
              </a:rPr>
              <a:t>É</a:t>
            </a: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xito hacia contextos muy diversos.</a:t>
            </a:r>
          </a:p>
          <a:p>
            <a:pPr marL="298450" marR="12700" indent="-285750" algn="just">
              <a:lnSpc>
                <a:spcPct val="138900"/>
              </a:lnSpc>
              <a:buFont typeface="Arial"/>
              <a:buChar char="•"/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Que los dos puntos anteriores sean demostrados en investigaciones científicas. </a:t>
            </a:r>
          </a:p>
          <a:p>
            <a:pPr marL="298450" marR="12700" indent="-285750" algn="just">
              <a:lnSpc>
                <a:spcPct val="138900"/>
              </a:lnSpc>
              <a:buFont typeface="Arial"/>
              <a:buChar char="•"/>
            </a:pPr>
            <a:r>
              <a:rPr lang="es-MX" dirty="0" smtClean="0">
                <a:solidFill>
                  <a:srgbClr val="333333"/>
                </a:solidFill>
                <a:latin typeface="Verdana"/>
                <a:cs typeface="Verdana"/>
              </a:rPr>
              <a:t>Que los tres puntos anteriores sean validados en publicaciones de la comunidad científica internacional.</a:t>
            </a:r>
            <a:endParaRPr lang="es-MX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8819" y="609600"/>
            <a:ext cx="8407400" cy="10358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750"/>
              </a:lnSpc>
              <a:tabLst>
                <a:tab pos="8394065" algn="l"/>
              </a:tabLst>
            </a:pP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¿</a:t>
            </a:r>
            <a:r>
              <a:rPr lang="es-MX" sz="36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Cuáles son las Actuaciones? </a:t>
            </a:r>
            <a:endParaRPr lang="es-MX" sz="3600" dirty="0">
              <a:latin typeface="Verdana"/>
              <a:cs typeface="Verdana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2108200" y="3462604"/>
            <a:ext cx="2834636" cy="9823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8" name="object 3"/>
          <p:cNvSpPr/>
          <p:nvPr/>
        </p:nvSpPr>
        <p:spPr>
          <a:xfrm>
            <a:off x="812800" y="2319604"/>
            <a:ext cx="2834636" cy="9823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9" name="object 4"/>
          <p:cNvSpPr/>
          <p:nvPr/>
        </p:nvSpPr>
        <p:spPr>
          <a:xfrm>
            <a:off x="3937000" y="2319604"/>
            <a:ext cx="2834636" cy="9823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10" name="object 5"/>
          <p:cNvSpPr/>
          <p:nvPr/>
        </p:nvSpPr>
        <p:spPr>
          <a:xfrm>
            <a:off x="5537200" y="3462604"/>
            <a:ext cx="2834636" cy="9823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11" name="object 6"/>
          <p:cNvSpPr/>
          <p:nvPr/>
        </p:nvSpPr>
        <p:spPr>
          <a:xfrm>
            <a:off x="2108200" y="4667466"/>
            <a:ext cx="2834636" cy="1276134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12" name="object 7"/>
          <p:cNvSpPr/>
          <p:nvPr/>
        </p:nvSpPr>
        <p:spPr>
          <a:xfrm>
            <a:off x="6832600" y="2319604"/>
            <a:ext cx="2834636" cy="9823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13" name="object 10"/>
          <p:cNvSpPr txBox="1"/>
          <p:nvPr/>
        </p:nvSpPr>
        <p:spPr>
          <a:xfrm>
            <a:off x="2413000" y="3648608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es-MX" b="1" spc="6" dirty="0" smtClean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4" name="object 11"/>
          <p:cNvSpPr txBox="1"/>
          <p:nvPr/>
        </p:nvSpPr>
        <p:spPr>
          <a:xfrm>
            <a:off x="812800" y="2429408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MX" b="1" spc="6" dirty="0" smtClean="0">
                <a:solidFill>
                  <a:srgbClr val="FFFFFF"/>
                </a:solidFill>
                <a:latin typeface="Verdana"/>
                <a:cs typeface="Verdana"/>
              </a:rPr>
              <a:t>Participación Educativa de la Comunidad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5" name="object 12"/>
          <p:cNvSpPr txBox="1"/>
          <p:nvPr/>
        </p:nvSpPr>
        <p:spPr>
          <a:xfrm>
            <a:off x="4184324" y="24720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 algn="ctr">
              <a:lnSpc>
                <a:spcPct val="126299"/>
              </a:lnSpc>
            </a:pPr>
            <a:r>
              <a:rPr lang="es-MX" b="1" spc="6" dirty="0" smtClean="0">
                <a:solidFill>
                  <a:srgbClr val="FFFFFF"/>
                </a:solidFill>
                <a:latin typeface="Verdana"/>
                <a:cs typeface="Verdana"/>
              </a:rPr>
              <a:t>Grupos Interactivos 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6" name="object 13"/>
          <p:cNvSpPr txBox="1"/>
          <p:nvPr/>
        </p:nvSpPr>
        <p:spPr>
          <a:xfrm>
            <a:off x="5788013" y="36912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es-MX" b="1" spc="-50" dirty="0" smtClean="0">
                <a:solidFill>
                  <a:srgbClr val="FFFFFF"/>
                </a:solidFill>
                <a:latin typeface="Verdana"/>
                <a:cs typeface="Verdana"/>
              </a:rPr>
              <a:t>Formación de Familiares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7" name="object 14"/>
          <p:cNvSpPr txBox="1"/>
          <p:nvPr/>
        </p:nvSpPr>
        <p:spPr>
          <a:xfrm>
            <a:off x="2108200" y="48342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MX" b="1" spc="-50" dirty="0" smtClean="0">
                <a:solidFill>
                  <a:srgbClr val="FFFFFF"/>
                </a:solidFill>
                <a:latin typeface="Verdana"/>
                <a:cs typeface="Verdana"/>
              </a:rPr>
              <a:t>Formación Pedagógica Dialógica 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8" name="object 15"/>
          <p:cNvSpPr txBox="1"/>
          <p:nvPr/>
        </p:nvSpPr>
        <p:spPr>
          <a:xfrm>
            <a:off x="7034205" y="2472004"/>
            <a:ext cx="2339987" cy="575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MX" b="1" spc="-50" dirty="0" smtClean="0">
                <a:solidFill>
                  <a:srgbClr val="FFFFFF"/>
                </a:solidFill>
                <a:latin typeface="Verdana"/>
                <a:cs typeface="Verdana"/>
              </a:rPr>
              <a:t>Tertulias Dialógicas </a:t>
            </a:r>
            <a:endParaRPr lang="es-MX" dirty="0">
              <a:latin typeface="Verdana"/>
              <a:cs typeface="Verdana"/>
            </a:endParaRPr>
          </a:p>
        </p:txBody>
      </p:sp>
      <p:sp>
        <p:nvSpPr>
          <p:cNvPr id="19" name="object 6"/>
          <p:cNvSpPr/>
          <p:nvPr/>
        </p:nvSpPr>
        <p:spPr>
          <a:xfrm>
            <a:off x="5537200" y="4681804"/>
            <a:ext cx="2834636" cy="1261796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 lang="es-MX">
              <a:solidFill>
                <a:srgbClr val="BB454F"/>
              </a:solidFill>
            </a:endParaRPr>
          </a:p>
        </p:txBody>
      </p:sp>
      <p:sp>
        <p:nvSpPr>
          <p:cNvPr id="20" name="object 14"/>
          <p:cNvSpPr txBox="1"/>
          <p:nvPr/>
        </p:nvSpPr>
        <p:spPr>
          <a:xfrm>
            <a:off x="5584174" y="4732604"/>
            <a:ext cx="2620025" cy="12109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es-MX" b="1" spc="-50" dirty="0" smtClean="0">
                <a:solidFill>
                  <a:srgbClr val="FFFFFF"/>
                </a:solidFill>
                <a:latin typeface="Verdana"/>
                <a:cs typeface="Verdana"/>
              </a:rPr>
              <a:t>Modelo Dialógico de Resolución de Conflictos </a:t>
            </a:r>
            <a:endParaRPr lang="es-MX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Participación</a:t>
            </a:r>
            <a:r>
              <a:rPr lang="es-MX"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 de la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Comunidad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16635" y="3391535"/>
            <a:ext cx="3949700" cy="36950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12700">
              <a:lnSpc>
                <a:spcPct val="117600"/>
              </a:lnSpc>
              <a:tabLst>
                <a:tab pos="1075055" algn="l"/>
                <a:tab pos="1576070" algn="l"/>
              </a:tabLst>
            </a:pPr>
            <a:r>
              <a:rPr lang="es-MX" sz="1700" spc="-85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amiliares, 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oluntarios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personas de la comunidad: toman decisiones, se responsabilizan por las prioridades determinadas por la comunidad, participan de actividades en aula y realizan reuniones junto 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con 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os alumnos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profesores.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37835" y="1981200"/>
            <a:ext cx="3656965" cy="4126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Mejora en la 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coordinación de las actividades educati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 entre el hogar,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escuela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comunidad;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lang="es-MX"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umenta	la participación y el compromiso de las familias y los 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oluntarios</a:t>
            </a:r>
            <a:r>
              <a:rPr lang="es-MX" sz="1700" dirty="0" smtClean="0">
                <a:latin typeface="Verdana"/>
                <a:cs typeface="Verdana"/>
              </a:rPr>
              <a:t>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lang="es-MX" sz="1700" spc="-17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</a:t>
            </a:r>
            <a:r>
              <a:rPr lang="es-MX" sz="1700" spc="5" dirty="0" smtClean="0">
                <a:solidFill>
                  <a:srgbClr val="333333"/>
                </a:solidFill>
                <a:latin typeface="Verdana"/>
                <a:cs typeface="Verdana"/>
              </a:rPr>
              <a:t> l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 relaciones dentro de la escuela</a:t>
            </a:r>
            <a:r>
              <a:rPr lang="es-MX" sz="1700" dirty="0" smtClean="0">
                <a:latin typeface="Verdana"/>
                <a:cs typeface="Verdana"/>
              </a:rPr>
              <a:t>;</a:t>
            </a:r>
          </a:p>
          <a:p>
            <a:pPr marL="298450" marR="228600" indent="-285750">
              <a:lnSpc>
                <a:spcPct val="117600"/>
              </a:lnSpc>
              <a:buFont typeface="Arial"/>
              <a:buChar char="•"/>
            </a:pPr>
            <a:r>
              <a:rPr lang="es-MX"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umentan los recursos humanos sin la necesidad de recursos financieros.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5512435" y="1752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8" name="object 4"/>
          <p:cNvSpPr txBox="1"/>
          <p:nvPr/>
        </p:nvSpPr>
        <p:spPr>
          <a:xfrm>
            <a:off x="1016635" y="3086735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9" name="object 4"/>
          <p:cNvSpPr txBox="1"/>
          <p:nvPr/>
        </p:nvSpPr>
        <p:spPr>
          <a:xfrm>
            <a:off x="1092835" y="1791335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es? 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10" name="object 3"/>
          <p:cNvSpPr txBox="1"/>
          <p:nvPr/>
        </p:nvSpPr>
        <p:spPr>
          <a:xfrm>
            <a:off x="1016635" y="2096135"/>
            <a:ext cx="3949700" cy="106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398780">
              <a:lnSpc>
                <a:spcPct val="117600"/>
              </a:lnSpc>
            </a:pPr>
            <a:r>
              <a:rPr lang="es-MX" sz="1700" spc="-45" dirty="0" smtClean="0">
                <a:solidFill>
                  <a:srgbClr val="333333"/>
                </a:solidFill>
                <a:latin typeface="Verdana"/>
                <a:cs typeface="Verdana"/>
              </a:rPr>
              <a:t>Es la f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orma de participación de la comunidad en la escuela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300"/>
              </a:lnSpc>
              <a:spcBef>
                <a:spcPts val="60"/>
              </a:spcBef>
            </a:pPr>
            <a:endParaRPr lang="es-MX" sz="13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607" y="2154542"/>
            <a:ext cx="8366790" cy="407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3" name="object 3"/>
          <p:cNvSpPr/>
          <p:nvPr/>
        </p:nvSpPr>
        <p:spPr>
          <a:xfrm>
            <a:off x="6324598" y="2781299"/>
            <a:ext cx="1854202" cy="466057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4" name="object 4"/>
          <p:cNvSpPr/>
          <p:nvPr/>
        </p:nvSpPr>
        <p:spPr>
          <a:xfrm>
            <a:off x="3581398" y="1825174"/>
            <a:ext cx="1854202" cy="466057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5" name="object 5"/>
          <p:cNvSpPr/>
          <p:nvPr/>
        </p:nvSpPr>
        <p:spPr>
          <a:xfrm>
            <a:off x="3835398" y="6321765"/>
            <a:ext cx="1854202" cy="466057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6" name="object 6"/>
          <p:cNvSpPr/>
          <p:nvPr/>
        </p:nvSpPr>
        <p:spPr>
          <a:xfrm>
            <a:off x="7631193" y="4750638"/>
            <a:ext cx="1854202" cy="466057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7" name="object 7"/>
          <p:cNvSpPr/>
          <p:nvPr/>
        </p:nvSpPr>
        <p:spPr>
          <a:xfrm>
            <a:off x="896600" y="2710920"/>
            <a:ext cx="1854202" cy="565680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8" name="object 8"/>
          <p:cNvSpPr/>
          <p:nvPr/>
        </p:nvSpPr>
        <p:spPr>
          <a:xfrm>
            <a:off x="1015998" y="4821017"/>
            <a:ext cx="1854202" cy="466057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 sz="1400"/>
          </a:p>
        </p:txBody>
      </p:sp>
      <p:sp>
        <p:nvSpPr>
          <p:cNvPr id="9" name="object 9"/>
          <p:cNvSpPr txBox="1"/>
          <p:nvPr/>
        </p:nvSpPr>
        <p:spPr>
          <a:xfrm>
            <a:off x="6972956" y="2846256"/>
            <a:ext cx="850244" cy="169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Madre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5541" y="1890132"/>
            <a:ext cx="1207987" cy="2642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Voluntaria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27962" y="6386722"/>
            <a:ext cx="1207638" cy="401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</a:t>
            </a:r>
            <a:r>
              <a:rPr lang="es-MX" sz="140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ra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16223" y="4815595"/>
            <a:ext cx="1047173" cy="2384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Alumna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53032" y="2816650"/>
            <a:ext cx="931368" cy="155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Alumna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1030" y="4885974"/>
            <a:ext cx="811970" cy="2642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Alumna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194" rIns="0" bIns="0" rtlCol="0">
            <a:noAutofit/>
          </a:bodyPr>
          <a:lstStyle/>
          <a:p>
            <a:pPr marL="12700" marR="12700">
              <a:lnSpc>
                <a:spcPct val="78900"/>
              </a:lnSpc>
              <a:tabLst>
                <a:tab pos="8394065" algn="l"/>
              </a:tabLst>
            </a:pPr>
            <a:r>
              <a:rPr lang="es-MX" sz="3800" b="1" dirty="0" smtClean="0">
                <a:solidFill>
                  <a:srgbClr val="F8971D"/>
                </a:solidFill>
                <a:latin typeface="Verdana"/>
                <a:cs typeface="Verdana"/>
              </a:rPr>
              <a:t>Participación</a:t>
            </a:r>
            <a:r>
              <a:rPr lang="es-MX"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Educativa de la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Comunidad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Interactivos 	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6600" y="3200400"/>
            <a:ext cx="4253229" cy="3200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Comunidad media las inte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acciones;</a:t>
            </a:r>
            <a:endParaRPr lang="es-MX" sz="1700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Profesor organiza las actividades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atiende las necesidades de los alumnos;</a:t>
            </a:r>
          </a:p>
          <a:p>
            <a:pPr marL="298450" marR="1108075" indent="-285750">
              <a:lnSpc>
                <a:spcPct val="117600"/>
              </a:lnSpc>
              <a:buClr>
                <a:srgbClr val="333333"/>
              </a:buClr>
              <a:buFont typeface="Arial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Alumnos participan y colabo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an pa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que todos aprendan la actividad.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0000" y="1752600"/>
            <a:ext cx="4572000" cy="542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300"/>
              </a:lnSpc>
              <a:spcBef>
                <a:spcPts val="60"/>
              </a:spcBef>
            </a:pPr>
            <a:endParaRPr lang="es-MX" sz="1300" dirty="0" smtClean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Salón de clases dinámico;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39814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umento de las est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ategias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acele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ación del aprendizaje;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26416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  <a:tab pos="1089025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Educación personalizad</a:t>
            </a:r>
            <a:r>
              <a:rPr lang="es-MX" sz="1700" spc="-30" dirty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, profesor atento	a las necesidades de los alumnos;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3581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Mejo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del aprendizaje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de la co</a:t>
            </a: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vivencia;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43307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Desarrollo de hábitos y 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alores;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501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umentan los recursos humanos sin necesidad de inversión financiera</a:t>
            </a: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;</a:t>
            </a:r>
          </a:p>
          <a:p>
            <a:pPr marL="241300" marR="501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endParaRPr lang="es-MX" sz="1700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241300" marR="501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dirty="0" smtClean="0">
                <a:solidFill>
                  <a:srgbClr val="333333"/>
                </a:solidFill>
                <a:latin typeface="Verdana"/>
                <a:cs typeface="Verdana"/>
              </a:rPr>
              <a:t>Mejor apr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ov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echamiento del tiempo.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8" name="object 4"/>
          <p:cNvSpPr txBox="1"/>
          <p:nvPr/>
        </p:nvSpPr>
        <p:spPr>
          <a:xfrm>
            <a:off x="51562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9" name="object 4"/>
          <p:cNvSpPr txBox="1"/>
          <p:nvPr/>
        </p:nvSpPr>
        <p:spPr>
          <a:xfrm>
            <a:off x="889000" y="32004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10" name="object 4"/>
          <p:cNvSpPr txBox="1"/>
          <p:nvPr/>
        </p:nvSpPr>
        <p:spPr>
          <a:xfrm>
            <a:off x="889000" y="13716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son? 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2720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/>
          </a:p>
        </p:txBody>
      </p:sp>
      <p:sp>
        <p:nvSpPr>
          <p:cNvPr id="12" name="object 3"/>
          <p:cNvSpPr txBox="1"/>
          <p:nvPr/>
        </p:nvSpPr>
        <p:spPr>
          <a:xfrm>
            <a:off x="812800" y="1600200"/>
            <a:ext cx="4062729" cy="160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endParaRPr lang="es-MX" sz="1000" dirty="0" smtClean="0"/>
          </a:p>
          <a:p>
            <a:pPr marL="12700" marR="278765">
              <a:lnSpc>
                <a:spcPct val="117600"/>
              </a:lnSpc>
              <a:buClr>
                <a:srgbClr val="333333"/>
              </a:buClr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Propuesta de organización del aula en grupos heterogéneos con otros adultos además del profeso</a:t>
            </a:r>
            <a:r>
              <a:rPr lang="es-MX" sz="1700" spc="-2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lang="es-MX" sz="7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9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3073" y="1906127"/>
            <a:ext cx="9593854" cy="3807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/>
          <p:nvPr/>
        </p:nvSpPr>
        <p:spPr>
          <a:xfrm>
            <a:off x="6502399" y="1993899"/>
            <a:ext cx="1784606" cy="602743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4" name="object 4"/>
          <p:cNvSpPr/>
          <p:nvPr/>
        </p:nvSpPr>
        <p:spPr>
          <a:xfrm>
            <a:off x="3828794" y="1576767"/>
            <a:ext cx="1860806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5" name="object 5"/>
          <p:cNvSpPr/>
          <p:nvPr/>
        </p:nvSpPr>
        <p:spPr>
          <a:xfrm>
            <a:off x="971295" y="1758839"/>
            <a:ext cx="1784606" cy="602743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6" name="object 6"/>
          <p:cNvSpPr/>
          <p:nvPr/>
        </p:nvSpPr>
        <p:spPr>
          <a:xfrm>
            <a:off x="971295" y="3734638"/>
            <a:ext cx="1784606" cy="602743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7" name="object 7"/>
          <p:cNvSpPr/>
          <p:nvPr/>
        </p:nvSpPr>
        <p:spPr>
          <a:xfrm>
            <a:off x="3447795" y="5893638"/>
            <a:ext cx="1784606" cy="602743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8"/>
          <p:cNvSpPr/>
          <p:nvPr/>
        </p:nvSpPr>
        <p:spPr>
          <a:xfrm>
            <a:off x="7048499" y="5333999"/>
            <a:ext cx="1784606" cy="602743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9" name="object 9"/>
          <p:cNvSpPr txBox="1"/>
          <p:nvPr/>
        </p:nvSpPr>
        <p:spPr>
          <a:xfrm>
            <a:off x="6923883" y="2058855"/>
            <a:ext cx="1034374" cy="3902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ecaria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52938" y="1641723"/>
            <a:ext cx="1442500" cy="2131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smtClean="0">
                <a:solidFill>
                  <a:srgbClr val="FFFFFF"/>
                </a:solidFill>
                <a:latin typeface="Verdana"/>
                <a:cs typeface="Verdana"/>
              </a:rPr>
              <a:t>Voluntaria</a:t>
            </a:r>
            <a:endParaRPr lang="es-MX"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09285" y="1823796"/>
            <a:ext cx="991100" cy="3902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Profes</a:t>
            </a:r>
            <a:r>
              <a:rPr lang="es-MX" sz="1400" b="1" spc="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56180" y="3799594"/>
            <a:ext cx="891943" cy="2294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Padre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96151" y="5958595"/>
            <a:ext cx="1089600" cy="19512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Madre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178922" y="5398955"/>
            <a:ext cx="1725064" cy="39024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Profesor</a:t>
            </a:r>
            <a:endParaRPr lang="es-MX"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lang="es-MX" sz="3800" b="1" u="sng" smtClean="0">
                <a:solidFill>
                  <a:srgbClr val="F8971D"/>
                </a:solidFill>
                <a:latin typeface="Verdana"/>
                <a:cs typeface="Verdana"/>
              </a:rPr>
              <a:t>Grupos</a:t>
            </a:r>
            <a:r>
              <a:rPr lang="es-MX" sz="3800" b="1" u="sng" spc="-5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smtClean="0">
                <a:solidFill>
                  <a:srgbClr val="F8971D"/>
                </a:solidFill>
                <a:latin typeface="Verdana"/>
                <a:cs typeface="Verdana"/>
              </a:rPr>
              <a:t>Interactivos 	</a:t>
            </a:r>
            <a:endParaRPr lang="es-MX"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es-MX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Tertulias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Dialógicas</a:t>
            </a:r>
            <a:r>
              <a:rPr lang="es-MX" sz="3800" b="1" u="sng" spc="-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Literarias</a:t>
            </a:r>
            <a:endParaRPr lang="es-MX"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65835" y="3505200"/>
            <a:ext cx="3757929" cy="3048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8629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Profesor: mediador de las inte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acciones;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7556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Alumnos: leen en casa y traen opiniones  sobre el libro involucrando asuntos actuales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personales.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37835" y="1600200"/>
            <a:ext cx="3759200" cy="3212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241300" marR="1270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Desarrollo del hábito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del gusto por la lectura;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522605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Creación de un ambiente de diálogo e intercambio;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10693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Desarrollo de competencias lecto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as;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 marL="241300" marR="243840" indent="-228600">
              <a:lnSpc>
                <a:spcPct val="117600"/>
              </a:lnSpc>
              <a:buClr>
                <a:srgbClr val="333333"/>
              </a:buClr>
              <a:buFont typeface="Verdana"/>
              <a:buChar char="•"/>
              <a:tabLst>
                <a:tab pos="241300" algn="l"/>
              </a:tabLst>
            </a:pP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Desarrollo de hábitos y 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alores.</a:t>
            </a:r>
            <a:endParaRPr lang="es-MX" sz="1700" dirty="0">
              <a:latin typeface="Verdana"/>
              <a:cs typeface="Verdana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690235" y="12192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Resultados: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7" name="object 4"/>
          <p:cNvSpPr txBox="1"/>
          <p:nvPr/>
        </p:nvSpPr>
        <p:spPr>
          <a:xfrm>
            <a:off x="941071" y="30480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smtClean="0">
                <a:solidFill>
                  <a:srgbClr val="333333"/>
                </a:solidFill>
                <a:latin typeface="Verdana"/>
                <a:cs typeface="Verdana"/>
              </a:rPr>
              <a:t>Características:</a:t>
            </a:r>
            <a:endParaRPr lang="es-MX" sz="170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/>
          </a:p>
        </p:txBody>
      </p:sp>
      <p:sp>
        <p:nvSpPr>
          <p:cNvPr id="8" name="object 4"/>
          <p:cNvSpPr txBox="1"/>
          <p:nvPr/>
        </p:nvSpPr>
        <p:spPr>
          <a:xfrm>
            <a:off x="941071" y="1219200"/>
            <a:ext cx="3656965" cy="381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s-MX" sz="1700" b="1" dirty="0" smtClean="0">
                <a:solidFill>
                  <a:srgbClr val="333333"/>
                </a:solidFill>
                <a:latin typeface="Verdana"/>
                <a:cs typeface="Verdana"/>
              </a:rPr>
              <a:t>¿Qué son? 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  <p:sp>
        <p:nvSpPr>
          <p:cNvPr id="9" name="object 4"/>
          <p:cNvSpPr txBox="1"/>
          <p:nvPr/>
        </p:nvSpPr>
        <p:spPr>
          <a:xfrm>
            <a:off x="864871" y="1600200"/>
            <a:ext cx="3757929" cy="1219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 smtClean="0"/>
          </a:p>
          <a:p>
            <a:pPr marL="12700" marR="12700">
              <a:lnSpc>
                <a:spcPct val="117600"/>
              </a:lnSpc>
              <a:buClr>
                <a:srgbClr val="333333"/>
              </a:buClr>
              <a:tabLst>
                <a:tab pos="316865" algn="l"/>
              </a:tabLst>
            </a:pPr>
            <a:r>
              <a:rPr lang="es-MX" sz="1700" spc="-20" dirty="0" smtClean="0">
                <a:solidFill>
                  <a:srgbClr val="333333"/>
                </a:solidFill>
                <a:latin typeface="Verdana"/>
                <a:cs typeface="Verdana"/>
              </a:rPr>
              <a:t>Ac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tividad de lectu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lang="es-MX" sz="1700" dirty="0">
                <a:solidFill>
                  <a:srgbClr val="333333"/>
                </a:solidFill>
                <a:latin typeface="Verdana"/>
                <a:cs typeface="Verdana"/>
              </a:rPr>
              <a:t>y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 discusión sobre un clásico de la lite</a:t>
            </a:r>
            <a:r>
              <a:rPr lang="es-MX" sz="17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atu</a:t>
            </a:r>
            <a:r>
              <a:rPr lang="es-MX" sz="1700" spc="-3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a uni</a:t>
            </a:r>
            <a:r>
              <a:rPr lang="es-MX" sz="1700" spc="-1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s-MX" sz="1700" spc="0" dirty="0" smtClean="0">
                <a:solidFill>
                  <a:srgbClr val="333333"/>
                </a:solidFill>
                <a:latin typeface="Verdana"/>
                <a:cs typeface="Verdana"/>
              </a:rPr>
              <a:t>ersal.</a:t>
            </a:r>
            <a:endParaRPr lang="es-MX" sz="1700" dirty="0" smtClean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10"/>
              </a:spcBef>
              <a:buClr>
                <a:srgbClr val="333333"/>
              </a:buClr>
              <a:buFont typeface="Verdana"/>
              <a:buChar char="•"/>
            </a:pPr>
            <a:endParaRPr lang="es-MX" sz="75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•"/>
            </a:pPr>
            <a:endParaRPr lang="es-MX" sz="1000" dirty="0" smtClean="0"/>
          </a:p>
          <a:p>
            <a:pPr>
              <a:lnSpc>
                <a:spcPts val="1000"/>
              </a:lnSpc>
              <a:spcBef>
                <a:spcPts val="0"/>
              </a:spcBef>
            </a:pPr>
            <a:endParaRPr lang="es-MX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810" y="2199805"/>
            <a:ext cx="8374379" cy="3220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lang="es-MX" sz="3800" b="1" u="sng" smtClean="0">
                <a:solidFill>
                  <a:srgbClr val="F8971D"/>
                </a:solidFill>
                <a:latin typeface="Verdana"/>
                <a:cs typeface="Verdana"/>
              </a:rPr>
              <a:t>Tertulias</a:t>
            </a:r>
            <a:r>
              <a:rPr lang="es-MX" sz="3800" b="1" u="sng" spc="-5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smtClean="0">
                <a:solidFill>
                  <a:srgbClr val="F8971D"/>
                </a:solidFill>
                <a:latin typeface="Verdana"/>
                <a:cs typeface="Verdana"/>
              </a:rPr>
              <a:t>Dialógicas</a:t>
            </a:r>
            <a:r>
              <a:rPr lang="es-MX" sz="3800" b="1" u="sng" spc="-5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lang="es-MX" sz="3800" b="1" u="sng" spc="0" smtClean="0">
                <a:solidFill>
                  <a:srgbClr val="F8971D"/>
                </a:solidFill>
                <a:latin typeface="Verdana"/>
                <a:cs typeface="Verdana"/>
              </a:rPr>
              <a:t>Literarias</a:t>
            </a:r>
            <a:endParaRPr lang="es-MX"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6986230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2032000" y="2286000"/>
            <a:ext cx="1828800" cy="232225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6" name="object 10"/>
          <p:cNvSpPr txBox="1"/>
          <p:nvPr/>
        </p:nvSpPr>
        <p:spPr>
          <a:xfrm>
            <a:off x="2387602" y="2350957"/>
            <a:ext cx="922059" cy="1672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lang="es-MX"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Moderadora</a:t>
            </a:r>
            <a:endParaRPr lang="es-MX" sz="1050" dirty="0">
              <a:latin typeface="Verdana"/>
              <a:cs typeface="Verdana"/>
            </a:endParaRPr>
          </a:p>
        </p:txBody>
      </p:sp>
      <p:sp>
        <p:nvSpPr>
          <p:cNvPr id="7" name="object 4"/>
          <p:cNvSpPr/>
          <p:nvPr/>
        </p:nvSpPr>
        <p:spPr>
          <a:xfrm>
            <a:off x="5232400" y="5791200"/>
            <a:ext cx="1676400" cy="329252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 lang="es-MX"/>
          </a:p>
        </p:txBody>
      </p:sp>
      <p:sp>
        <p:nvSpPr>
          <p:cNvPr id="8" name="object 10"/>
          <p:cNvSpPr txBox="1"/>
          <p:nvPr/>
        </p:nvSpPr>
        <p:spPr>
          <a:xfrm>
            <a:off x="5308600" y="5856157"/>
            <a:ext cx="1524000" cy="1636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235"/>
              </a:lnSpc>
            </a:pPr>
            <a:r>
              <a:rPr lang="es-MX" sz="1050" b="1" spc="10" dirty="0" smtClean="0">
                <a:solidFill>
                  <a:srgbClr val="FFFFFF"/>
                </a:solidFill>
                <a:latin typeface="Verdana"/>
                <a:cs typeface="Verdana"/>
              </a:rPr>
              <a:t>Libro: Don Quijote </a:t>
            </a:r>
            <a:endParaRPr lang="es-MX" sz="1050" b="1" spc="1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070600" y="4724400"/>
            <a:ext cx="228600" cy="990600"/>
          </a:xfrm>
          <a:prstGeom prst="straightConnector1">
            <a:avLst/>
          </a:prstGeom>
          <a:ln>
            <a:solidFill>
              <a:srgbClr val="F4963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762</Words>
  <Application>Microsoft Macintosh PowerPoint</Application>
  <PresentationFormat>Custom</PresentationFormat>
  <Paragraphs>179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¿Cómo las identificamos?  </vt:lpstr>
      <vt:lpstr>¿Cuáles son las Actuaciones? </vt:lpstr>
      <vt:lpstr>Participación Educativa de la Comunidad  </vt:lpstr>
      <vt:lpstr>Participación Educativa de la Comunidad  </vt:lpstr>
      <vt:lpstr>Grupos Interactivos  </vt:lpstr>
      <vt:lpstr>Grupos Interactivos  </vt:lpstr>
      <vt:lpstr>Tertulias Dialógicas Literarias</vt:lpstr>
      <vt:lpstr>Tertulias Dialógicas Literarias</vt:lpstr>
      <vt:lpstr>Biblioteca Tutorada  </vt:lpstr>
      <vt:lpstr>Biblioteca Tutorada  </vt:lpstr>
      <vt:lpstr>Formación de Familiares  </vt:lpstr>
      <vt:lpstr>Formación de Familiares  </vt:lpstr>
      <vt:lpstr>Formación Dialógica Pedagógica  </vt:lpstr>
      <vt:lpstr>Formación Dialógica Pedagógica  </vt:lpstr>
      <vt:lpstr>Modelo Dialógico de Resolución de Conflictos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Lega</dc:creator>
  <cp:lastModifiedBy>.</cp:lastModifiedBy>
  <cp:revision>33</cp:revision>
  <dcterms:created xsi:type="dcterms:W3CDTF">2014-10-07T08:36:59Z</dcterms:created>
  <dcterms:modified xsi:type="dcterms:W3CDTF">2015-07-10T18:35:09Z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