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3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6300" y="1385018"/>
            <a:ext cx="3956662" cy="50615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24500" y="1385018"/>
            <a:ext cx="3835240" cy="40854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3634" y="1600200"/>
            <a:ext cx="7372731" cy="490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9352" y="1500359"/>
            <a:ext cx="8521294" cy="50223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9700"/>
            <a:ext cx="10160000" cy="735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63830"/>
            <a:ext cx="10160000" cy="2056169"/>
          </a:xfrm>
          <a:custGeom>
            <a:avLst/>
            <a:gdLst/>
            <a:ahLst/>
            <a:cxnLst/>
            <a:rect l="l" t="t" r="r" b="b"/>
            <a:pathLst>
              <a:path w="10160000" h="2056169">
                <a:moveTo>
                  <a:pt x="3475591" y="0"/>
                </a:moveTo>
                <a:lnTo>
                  <a:pt x="3082532" y="13306"/>
                </a:lnTo>
                <a:lnTo>
                  <a:pt x="2692541" y="40077"/>
                </a:lnTo>
                <a:lnTo>
                  <a:pt x="2307152" y="78883"/>
                </a:lnTo>
                <a:lnTo>
                  <a:pt x="1927901" y="128294"/>
                </a:lnTo>
                <a:lnTo>
                  <a:pt x="1556320" y="186878"/>
                </a:lnTo>
                <a:lnTo>
                  <a:pt x="1193945" y="253205"/>
                </a:lnTo>
                <a:lnTo>
                  <a:pt x="842309" y="325846"/>
                </a:lnTo>
                <a:lnTo>
                  <a:pt x="502946" y="403369"/>
                </a:lnTo>
                <a:lnTo>
                  <a:pt x="177392" y="484344"/>
                </a:lnTo>
                <a:lnTo>
                  <a:pt x="0" y="531805"/>
                </a:lnTo>
                <a:lnTo>
                  <a:pt x="0" y="2056169"/>
                </a:lnTo>
                <a:lnTo>
                  <a:pt x="10160000" y="2056169"/>
                </a:lnTo>
                <a:lnTo>
                  <a:pt x="10160000" y="441408"/>
                </a:lnTo>
                <a:lnTo>
                  <a:pt x="9376600" y="441408"/>
                </a:lnTo>
                <a:lnTo>
                  <a:pt x="9154829" y="436988"/>
                </a:lnTo>
                <a:lnTo>
                  <a:pt x="8928799" y="427166"/>
                </a:lnTo>
                <a:lnTo>
                  <a:pt x="8697930" y="412529"/>
                </a:lnTo>
                <a:lnTo>
                  <a:pt x="8461637" y="393663"/>
                </a:lnTo>
                <a:lnTo>
                  <a:pt x="7970451" y="345584"/>
                </a:lnTo>
                <a:lnTo>
                  <a:pt x="6306131" y="160783"/>
                </a:lnTo>
                <a:lnTo>
                  <a:pt x="5672228" y="101287"/>
                </a:lnTo>
                <a:lnTo>
                  <a:pt x="5337818" y="74571"/>
                </a:lnTo>
                <a:lnTo>
                  <a:pt x="4990991" y="50657"/>
                </a:lnTo>
                <a:lnTo>
                  <a:pt x="4631165" y="30131"/>
                </a:lnTo>
                <a:lnTo>
                  <a:pt x="4257758" y="13580"/>
                </a:lnTo>
                <a:lnTo>
                  <a:pt x="3870185" y="1589"/>
                </a:lnTo>
                <a:lnTo>
                  <a:pt x="3475591" y="0"/>
                </a:lnTo>
                <a:close/>
              </a:path>
              <a:path w="10160000" h="2056169">
                <a:moveTo>
                  <a:pt x="10160000" y="420440"/>
                </a:moveTo>
                <a:lnTo>
                  <a:pt x="10015505" y="426806"/>
                </a:lnTo>
                <a:lnTo>
                  <a:pt x="9594697" y="439840"/>
                </a:lnTo>
                <a:lnTo>
                  <a:pt x="9376600" y="441408"/>
                </a:lnTo>
                <a:lnTo>
                  <a:pt x="10160000" y="441408"/>
                </a:lnTo>
                <a:lnTo>
                  <a:pt x="10160000" y="42044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6066" y="6318072"/>
            <a:ext cx="787019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Formação Dialógica</a:t>
            </a:r>
            <a:r>
              <a:rPr sz="4000" b="1" spc="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Pro</a:t>
            </a:r>
            <a:r>
              <a:rPr sz="4000" spc="-65" dirty="0" smtClean="0">
                <a:solidFill>
                  <a:srgbClr val="FFFFFF"/>
                </a:solidFill>
                <a:latin typeface="Gill Sans Light"/>
                <a:cs typeface="Gill Sans Light"/>
              </a:rPr>
              <a:t>f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esso</a:t>
            </a:r>
            <a:r>
              <a:rPr sz="4000" spc="95" dirty="0" smtClean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ado</a:t>
            </a:r>
            <a:endParaRPr sz="400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Definição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876300" y="1385018"/>
            <a:ext cx="3956662" cy="55491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O que é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 dirty="0"/>
          </a:p>
          <a:p>
            <a:pPr marL="12700" marR="12700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Apr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ximar professores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 saber científico na área da educaçã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ga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antindo o acesso às fontes originais.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  <a:buClr>
                <a:srgbClr val="F8971D"/>
              </a:buClr>
              <a:buFont typeface="Verdana"/>
              <a:buAutoNum type="arabicPeriod"/>
            </a:pPr>
            <a:endParaRPr sz="750" dirty="0"/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lang="x-none" sz="1000" dirty="0" smtClean="0"/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lang="x-none" sz="1000" dirty="0" smtClean="0"/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lang="x-none" sz="1000" dirty="0"/>
          </a:p>
          <a:p>
            <a:pPr>
              <a:lnSpc>
                <a:spcPts val="1000"/>
              </a:lnSpc>
              <a:buClr>
                <a:srgbClr val="F8971D"/>
              </a:buClr>
              <a:buFont typeface="Verdana"/>
              <a:buAutoNum type="arabicPeriod"/>
            </a:pPr>
            <a:endParaRPr sz="1000" dirty="0"/>
          </a:p>
          <a:p>
            <a:pPr marL="12700" marR="48260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Incenti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o diálogo igualitário entre os professores,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modo que possam emitir suas opiniões com argumentos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pautados em bases científicas rele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área. O conhecimento se constrói na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entre os professores.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0" y="1385018"/>
            <a:ext cx="4038600" cy="410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O que não é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 dirty="0"/>
          </a:p>
          <a:p>
            <a:pPr marL="12700" marR="483234">
              <a:lnSpc>
                <a:spcPct val="104200"/>
              </a:lnSpc>
              <a:buClr>
                <a:srgbClr val="F8971D"/>
              </a:buClr>
              <a:buFont typeface="Verdana"/>
              <a:buAutoNum type="arabicPeriod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Oferecer aos professores materiais, como artigos, que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agam interpretações</a:t>
            </a:r>
            <a:endParaRPr sz="2000" dirty="0">
              <a:latin typeface="Verdana"/>
              <a:cs typeface="Verdana"/>
            </a:endParaRPr>
          </a:p>
          <a:p>
            <a:pPr marL="12700" marR="11874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facilitadas de textos científicos na área da educaçã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2"/>
              <a:tabLst>
                <a:tab pos="37084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Organizar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cursos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conduzidos por especialistas que</a:t>
            </a:r>
            <a:endParaRPr sz="2000" dirty="0">
              <a:latin typeface="Verdana"/>
              <a:cs typeface="Verdana"/>
            </a:endParaRPr>
          </a:p>
          <a:p>
            <a:pPr marL="12700" marR="429259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ensinam aos professores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que eles de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saber sobre determinado assunt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Definição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385018"/>
            <a:ext cx="4193540" cy="537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O que é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 dirty="0"/>
          </a:p>
          <a:p>
            <a:pPr marL="12700" marR="400685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3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Planejar os encontros de 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acordo com as necessidades e possibilidades de cada escola. O importante é ga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antir que os professores</a:t>
            </a:r>
            <a:endParaRPr sz="2000" dirty="0">
              <a:latin typeface="Verdana"/>
              <a:cs typeface="Verdana"/>
            </a:endParaRPr>
          </a:p>
          <a:p>
            <a:pPr marL="12700" marR="20764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conheçam os fundamentos das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tuações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de Êxito e o funcionamento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cada uma delas.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4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Compreender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a formação é um processo contínu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que de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ser conduzido pela própria equipe da escola, visando criar uma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de autoformaçã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5524500" y="1385018"/>
            <a:ext cx="3835240" cy="5701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O que não é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 dirty="0"/>
          </a:p>
          <a:p>
            <a:pPr marL="12700" marR="49530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3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Planejar modelos fechados de encontros de formação</a:t>
            </a:r>
            <a:endParaRPr sz="2000" dirty="0">
              <a:latin typeface="Verdana"/>
              <a:cs typeface="Verdana"/>
            </a:endParaRPr>
          </a:p>
          <a:p>
            <a:pPr marL="12700" marR="56451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serem reproduzidos em diferentes lugares.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lang="x-none" sz="1000" dirty="0" smtClean="0"/>
          </a:p>
          <a:p>
            <a:pPr>
              <a:lnSpc>
                <a:spcPts val="1000"/>
              </a:lnSpc>
            </a:pPr>
            <a:endParaRPr lang="x-none" sz="1000" dirty="0"/>
          </a:p>
          <a:p>
            <a:pPr>
              <a:lnSpc>
                <a:spcPts val="1000"/>
              </a:lnSpc>
            </a:pPr>
            <a:endParaRPr lang="x-none" sz="1000" dirty="0" smtClean="0"/>
          </a:p>
          <a:p>
            <a:pPr>
              <a:lnSpc>
                <a:spcPts val="1000"/>
              </a:lnSpc>
            </a:pPr>
            <a:endParaRPr lang="x-none" sz="1000" dirty="0"/>
          </a:p>
          <a:p>
            <a:pPr>
              <a:lnSpc>
                <a:spcPts val="1000"/>
              </a:lnSpc>
            </a:pPr>
            <a:endParaRPr lang="x-none" sz="1000" dirty="0" smtClean="0"/>
          </a:p>
          <a:p>
            <a:pPr>
              <a:lnSpc>
                <a:spcPts val="1000"/>
              </a:lnSpc>
            </a:pPr>
            <a:endParaRPr lang="x-none" sz="1000" dirty="0"/>
          </a:p>
          <a:p>
            <a:pPr>
              <a:lnSpc>
                <a:spcPts val="1000"/>
              </a:lnSpc>
            </a:pPr>
            <a:endParaRPr lang="x-none" sz="1000" dirty="0" smtClean="0"/>
          </a:p>
          <a:p>
            <a:pPr>
              <a:lnSpc>
                <a:spcPts val="1000"/>
              </a:lnSpc>
            </a:pPr>
            <a:endParaRPr lang="x-none" sz="1000" dirty="0"/>
          </a:p>
          <a:p>
            <a:pPr>
              <a:lnSpc>
                <a:spcPts val="1000"/>
              </a:lnSpc>
            </a:pPr>
            <a:endParaRPr lang="x-none" sz="1000" dirty="0" smtClean="0"/>
          </a:p>
          <a:p>
            <a:pPr>
              <a:lnSpc>
                <a:spcPts val="1000"/>
              </a:lnSpc>
            </a:pPr>
            <a:endParaRPr lang="x-none" sz="1000" dirty="0"/>
          </a:p>
          <a:p>
            <a:pPr>
              <a:lnSpc>
                <a:spcPts val="1000"/>
              </a:lnSpc>
            </a:pPr>
            <a:endParaRPr lang="x-none" sz="1000" dirty="0" smtClean="0"/>
          </a:p>
          <a:p>
            <a:pPr>
              <a:lnSpc>
                <a:spcPts val="1000"/>
              </a:lnSpc>
            </a:pPr>
            <a:endParaRPr lang="x-none"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104200"/>
              </a:lnSpc>
              <a:buClr>
                <a:srgbClr val="F8971D"/>
              </a:buClr>
              <a:buFont typeface="Verdana"/>
              <a:buAutoNum type="arabicPeriod" startAt="4"/>
              <a:tabLst>
                <a:tab pos="37147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Conside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que a formação de professores só é possí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 com a presença de um especialista e, portant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oferecer apenas alguns encontros du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 o an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Definição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385018"/>
            <a:ext cx="3804920" cy="2927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O que é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 dirty="0"/>
          </a:p>
          <a:p>
            <a:pPr marL="12700" marR="424180">
              <a:lnSpc>
                <a:spcPct val="104200"/>
              </a:lnSpc>
            </a:pPr>
            <a:r>
              <a:rPr sz="2000" b="1" dirty="0" smtClean="0">
                <a:solidFill>
                  <a:srgbClr val="F8971D"/>
                </a:solidFill>
                <a:latin typeface="Verdana"/>
                <a:cs typeface="Verdana"/>
              </a:rPr>
              <a:t>5. 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ealizar encontros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ampliar os conhecimentos</a:t>
            </a:r>
            <a:endParaRPr sz="2000" dirty="0">
              <a:latin typeface="Verdana"/>
              <a:cs typeface="Verdana"/>
            </a:endParaRPr>
          </a:p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dos educadores interessados, por meio da leitu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 análise conjunta de algum texto rele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 na história da educaçã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0" y="1385018"/>
            <a:ext cx="3693795" cy="2292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O que não é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 dirty="0"/>
          </a:p>
          <a:p>
            <a:pPr marL="12700" marR="12700">
              <a:lnSpc>
                <a:spcPct val="104200"/>
              </a:lnSpc>
            </a:pPr>
            <a:r>
              <a:rPr sz="2000" b="1" dirty="0" smtClean="0">
                <a:solidFill>
                  <a:srgbClr val="F8971D"/>
                </a:solidFill>
                <a:latin typeface="Verdana"/>
                <a:cs typeface="Verdana"/>
              </a:rPr>
              <a:t>5. 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ealizar encontros somente com participantes que conhecem muito bem o livro escolhido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estudo e análise.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Imprescindível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500359"/>
            <a:ext cx="8464550" cy="5022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61925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Aprofundar nas bases científicas de Comunidade de Aprendizagem (CA)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buClr>
                <a:srgbClr val="333333"/>
              </a:buClr>
              <a:buFont typeface="Verdana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Saber argumentar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frente as ocorrências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buClr>
                <a:srgbClr val="333333"/>
              </a:buClr>
              <a:buFont typeface="Verdana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Distinguir teoria e “bla, bla, bla”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  <a:spcBef>
                <a:spcPts val="99"/>
              </a:spcBef>
              <a:buClr>
                <a:srgbClr val="333333"/>
              </a:buClr>
              <a:buFont typeface="Verdana"/>
              <a:buChar char="•"/>
            </a:pPr>
            <a:endParaRPr sz="1400" dirty="0"/>
          </a:p>
          <a:p>
            <a:pPr marL="241300" marR="15303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Conhecer as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tuações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de êxito (AEE) na teoria e na prática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5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Saber p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aticar o diálogo igualitário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buClr>
                <a:srgbClr val="333333"/>
              </a:buClr>
              <a:buFont typeface="Verdana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Consultar a informação na rede de 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buClr>
                <a:srgbClr val="333333"/>
              </a:buClr>
              <a:buFont typeface="Verdana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efletir sobre a sua prática a partir das AEE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buClr>
                <a:srgbClr val="333333"/>
              </a:buClr>
              <a:buFont typeface="Verdana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Não agredir os 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alores das comunidades e seus grupos cultu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ais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buClr>
                <a:srgbClr val="333333"/>
              </a:buClr>
              <a:buFont typeface="Verdana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aliar a formação pela melho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dos resultados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3369283"/>
            <a:ext cx="648970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articipar nas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ertúlias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edagógicas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ialógicas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Adicionar informação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 rede de 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99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aticar os 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alores ensinados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Desejável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Referências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Bibliográficas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735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373</Words>
  <Application>Microsoft Macintosh PowerPoint</Application>
  <PresentationFormat>Custom</PresentationFormat>
  <Paragraphs>87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Definição  </vt:lpstr>
      <vt:lpstr>Definição  </vt:lpstr>
      <vt:lpstr>Definição  </vt:lpstr>
      <vt:lpstr>Imprescindível  </vt:lpstr>
      <vt:lpstr>Desejável  </vt:lpstr>
      <vt:lpstr>Referências Bibliográficas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3</cp:revision>
  <dcterms:created xsi:type="dcterms:W3CDTF">2014-10-07T08:36:43Z</dcterms:created>
  <dcterms:modified xsi:type="dcterms:W3CDTF">2014-10-16T01:12:13Z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