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02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670619"/>
            <a:ext cx="8407400" cy="28379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877"/>
            <a:ext cx="10160000" cy="70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67075" y="6300212"/>
            <a:ext cx="5109210" cy="1109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7415">
              <a:lnSpc>
                <a:spcPts val="472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Modelo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Dialógico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</a:t>
            </a:r>
            <a:endParaRPr sz="4000">
              <a:latin typeface="Gill Sans Light"/>
              <a:cs typeface="Gill Sans Light"/>
            </a:endParaRPr>
          </a:p>
          <a:p>
            <a:pPr marL="12700">
              <a:lnSpc>
                <a:spcPts val="3879"/>
              </a:lnSpc>
            </a:pPr>
            <a:r>
              <a:rPr sz="4000" b="1" spc="-8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esolução de Conflitos</a:t>
            </a:r>
            <a:endParaRPr sz="400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Passo a passo da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elaboração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norma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670619"/>
            <a:ext cx="7828280" cy="283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5"/>
              <a:tabLst>
                <a:tab pos="374015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Apoio da comissão mista. Organização de um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assembleia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-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representantes explicam a todo mundo o resultado das delibe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receber as propostas.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 startAt="5"/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8971D"/>
              </a:buClr>
              <a:buFont typeface="Verdana"/>
              <a:buAutoNum type="arabicPeriod" startAt="5"/>
            </a:pPr>
            <a:endParaRPr sz="1300" dirty="0"/>
          </a:p>
          <a:p>
            <a:pPr marL="12700" marR="41910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5"/>
              <a:tabLst>
                <a:tab pos="374015" algn="l"/>
              </a:tabLst>
            </a:pPr>
            <a:r>
              <a:rPr sz="2000" spc="-22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oda a Comunidade: ga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 que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norma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seja aplicada e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revis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 startAt="5"/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8971D"/>
              </a:buClr>
              <a:buFont typeface="Verdana"/>
              <a:buAutoNum type="arabicPeriod" startAt="5"/>
            </a:pPr>
            <a:endParaRPr sz="1300" dirty="0"/>
          </a:p>
          <a:p>
            <a:pPr marL="12700" marR="360045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5"/>
              <a:tabLst>
                <a:tab pos="371475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odo o processo é acompanhado de formação: tertúlias literárias dialógicas, debate de textos, etc.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735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Origem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conflitos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9300" y="1873303"/>
            <a:ext cx="637921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Os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conflitos de convivência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emos e sobre os que atuamos são a ponta do iceberg.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0" y="3129922"/>
            <a:ext cx="8346808" cy="1576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9300" y="5179062"/>
            <a:ext cx="4400550" cy="894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 que tem embai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e não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emos</a:t>
            </a:r>
            <a:endParaRPr lang="pt-PT" sz="20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>
              <a:lnSpc>
                <a:spcPct val="145800"/>
              </a:lnSpc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Como </a:t>
            </a:r>
            <a:r>
              <a:rPr lang="pt-PT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tuamos?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0" y="2346371"/>
            <a:ext cx="8346808" cy="366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Origem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conflitos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438719"/>
            <a:ext cx="7871459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  <a:tabLst>
                <a:tab pos="350583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90% dos conflitos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os</a:t>
            </a:r>
            <a:r>
              <a:rPr lang="pt-PT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quais elabo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amos prog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amas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co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vivência, educação em 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alores, educação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paz…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" y="6245410"/>
            <a:ext cx="793559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...têm na base questões afeti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sexuais das crianças e j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24" y="3940619"/>
            <a:ext cx="3082925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É um problema social e lutar cont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um sistema é muito difícil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6900" y="3940619"/>
            <a:ext cx="283781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Não é algo biológico e pode se modificado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5598" y="2679700"/>
            <a:ext cx="2047506" cy="602250"/>
          </a:xfrm>
          <a:custGeom>
            <a:avLst/>
            <a:gdLst/>
            <a:ahLst/>
            <a:cxnLst/>
            <a:rect l="l" t="t" r="r" b="b"/>
            <a:pathLst>
              <a:path w="2047506" h="602250">
                <a:moveTo>
                  <a:pt x="657767" y="1473"/>
                </a:moveTo>
                <a:lnTo>
                  <a:pt x="6921" y="3009"/>
                </a:lnTo>
                <a:lnTo>
                  <a:pt x="4006" y="56308"/>
                </a:lnTo>
                <a:lnTo>
                  <a:pt x="4083" y="72900"/>
                </a:lnTo>
                <a:lnTo>
                  <a:pt x="5028" y="87541"/>
                </a:lnTo>
                <a:lnTo>
                  <a:pt x="7112" y="98602"/>
                </a:lnTo>
                <a:lnTo>
                  <a:pt x="8124" y="101886"/>
                </a:lnTo>
                <a:lnTo>
                  <a:pt x="9025" y="105202"/>
                </a:lnTo>
                <a:lnTo>
                  <a:pt x="11661" y="135314"/>
                </a:lnTo>
                <a:lnTo>
                  <a:pt x="11653" y="168834"/>
                </a:lnTo>
                <a:lnTo>
                  <a:pt x="10592" y="226395"/>
                </a:lnTo>
                <a:lnTo>
                  <a:pt x="9153" y="283107"/>
                </a:lnTo>
                <a:lnTo>
                  <a:pt x="6884" y="363606"/>
                </a:lnTo>
                <a:lnTo>
                  <a:pt x="5464" y="412096"/>
                </a:lnTo>
                <a:lnTo>
                  <a:pt x="0" y="594995"/>
                </a:lnTo>
                <a:lnTo>
                  <a:pt x="1171375" y="602250"/>
                </a:lnTo>
                <a:lnTo>
                  <a:pt x="2032000" y="600417"/>
                </a:lnTo>
                <a:lnTo>
                  <a:pt x="2037506" y="435586"/>
                </a:lnTo>
                <a:lnTo>
                  <a:pt x="2042136" y="293600"/>
                </a:lnTo>
                <a:lnTo>
                  <a:pt x="2044262" y="226395"/>
                </a:lnTo>
                <a:lnTo>
                  <a:pt x="2046012" y="168834"/>
                </a:lnTo>
                <a:lnTo>
                  <a:pt x="2047198" y="126247"/>
                </a:lnTo>
                <a:lnTo>
                  <a:pt x="2047506" y="96614"/>
                </a:lnTo>
                <a:lnTo>
                  <a:pt x="2047130" y="89565"/>
                </a:lnTo>
                <a:lnTo>
                  <a:pt x="2040403" y="45306"/>
                </a:lnTo>
                <a:lnTo>
                  <a:pt x="2032574" y="3079"/>
                </a:lnTo>
                <a:lnTo>
                  <a:pt x="1141024" y="3079"/>
                </a:lnTo>
                <a:lnTo>
                  <a:pt x="657767" y="1473"/>
                </a:lnTo>
                <a:close/>
              </a:path>
              <a:path w="2047506" h="602250">
                <a:moveTo>
                  <a:pt x="2032000" y="0"/>
                </a:moveTo>
                <a:lnTo>
                  <a:pt x="1141024" y="3079"/>
                </a:lnTo>
                <a:lnTo>
                  <a:pt x="2032574" y="307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6572" y="2679700"/>
            <a:ext cx="2047506" cy="602250"/>
          </a:xfrm>
          <a:custGeom>
            <a:avLst/>
            <a:gdLst/>
            <a:ahLst/>
            <a:cxnLst/>
            <a:rect l="l" t="t" r="r" b="b"/>
            <a:pathLst>
              <a:path w="2047506" h="602250">
                <a:moveTo>
                  <a:pt x="657767" y="1473"/>
                </a:moveTo>
                <a:lnTo>
                  <a:pt x="6921" y="3009"/>
                </a:lnTo>
                <a:lnTo>
                  <a:pt x="4006" y="56308"/>
                </a:lnTo>
                <a:lnTo>
                  <a:pt x="4083" y="72900"/>
                </a:lnTo>
                <a:lnTo>
                  <a:pt x="5028" y="87541"/>
                </a:lnTo>
                <a:lnTo>
                  <a:pt x="7112" y="98602"/>
                </a:lnTo>
                <a:lnTo>
                  <a:pt x="8124" y="101886"/>
                </a:lnTo>
                <a:lnTo>
                  <a:pt x="9025" y="105202"/>
                </a:lnTo>
                <a:lnTo>
                  <a:pt x="11661" y="135314"/>
                </a:lnTo>
                <a:lnTo>
                  <a:pt x="11653" y="168834"/>
                </a:lnTo>
                <a:lnTo>
                  <a:pt x="10592" y="226395"/>
                </a:lnTo>
                <a:lnTo>
                  <a:pt x="9153" y="283107"/>
                </a:lnTo>
                <a:lnTo>
                  <a:pt x="6884" y="363606"/>
                </a:lnTo>
                <a:lnTo>
                  <a:pt x="5464" y="412096"/>
                </a:lnTo>
                <a:lnTo>
                  <a:pt x="0" y="594995"/>
                </a:lnTo>
                <a:lnTo>
                  <a:pt x="1171375" y="602250"/>
                </a:lnTo>
                <a:lnTo>
                  <a:pt x="2032000" y="600417"/>
                </a:lnTo>
                <a:lnTo>
                  <a:pt x="2037506" y="435586"/>
                </a:lnTo>
                <a:lnTo>
                  <a:pt x="2042136" y="293600"/>
                </a:lnTo>
                <a:lnTo>
                  <a:pt x="2044262" y="226395"/>
                </a:lnTo>
                <a:lnTo>
                  <a:pt x="2046012" y="168834"/>
                </a:lnTo>
                <a:lnTo>
                  <a:pt x="2047198" y="126247"/>
                </a:lnTo>
                <a:lnTo>
                  <a:pt x="2047506" y="96614"/>
                </a:lnTo>
                <a:lnTo>
                  <a:pt x="2047130" y="89565"/>
                </a:lnTo>
                <a:lnTo>
                  <a:pt x="2040403" y="45306"/>
                </a:lnTo>
                <a:lnTo>
                  <a:pt x="2032574" y="3079"/>
                </a:lnTo>
                <a:lnTo>
                  <a:pt x="1141024" y="3079"/>
                </a:lnTo>
                <a:lnTo>
                  <a:pt x="657767" y="1473"/>
                </a:lnTo>
                <a:close/>
              </a:path>
              <a:path w="2047506" h="602250">
                <a:moveTo>
                  <a:pt x="2032000" y="0"/>
                </a:moveTo>
                <a:lnTo>
                  <a:pt x="1141024" y="3079"/>
                </a:lnTo>
                <a:lnTo>
                  <a:pt x="2032574" y="307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9218" y="2822031"/>
            <a:ext cx="14871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Má notícia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6632" y="2822031"/>
            <a:ext cx="16141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Boa notícia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Pesquisa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Indicam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desafio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924" y="3343922"/>
            <a:ext cx="3035300" cy="133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emos de ser bons</a:t>
            </a:r>
            <a:endParaRPr lang="pt-PT" sz="2000" spc="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>
              <a:lnSpc>
                <a:spcPct val="145800"/>
              </a:lnSpc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emos de ser solidários</a:t>
            </a:r>
            <a:endParaRPr lang="pt-PT" sz="2000" spc="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>
              <a:lnSpc>
                <a:spcPct val="145800"/>
              </a:lnSpc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emos de escolher bem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2900" y="3343922"/>
            <a:ext cx="3957954" cy="10743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Culti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o at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aente no bom</a:t>
            </a:r>
            <a:endParaRPr lang="pt-PT" sz="2000" spc="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>
              <a:lnSpc>
                <a:spcPct val="1458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econhecer o at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aente no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bom</a:t>
            </a:r>
            <a:endParaRPr lang="pt-PT" sz="2000" spc="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5598" y="2209800"/>
            <a:ext cx="2047527" cy="888923"/>
          </a:xfrm>
          <a:custGeom>
            <a:avLst/>
            <a:gdLst/>
            <a:ahLst/>
            <a:cxnLst/>
            <a:rect l="l" t="t" r="r" b="b"/>
            <a:pathLst>
              <a:path w="2047527" h="888923">
                <a:moveTo>
                  <a:pt x="320661" y="1599"/>
                </a:moveTo>
                <a:lnTo>
                  <a:pt x="7085" y="1752"/>
                </a:lnTo>
                <a:lnTo>
                  <a:pt x="5156" y="40119"/>
                </a:lnTo>
                <a:lnTo>
                  <a:pt x="4029" y="83925"/>
                </a:lnTo>
                <a:lnTo>
                  <a:pt x="4004" y="97263"/>
                </a:lnTo>
                <a:lnTo>
                  <a:pt x="4126" y="108445"/>
                </a:lnTo>
                <a:lnTo>
                  <a:pt x="4568" y="121851"/>
                </a:lnTo>
                <a:lnTo>
                  <a:pt x="5555" y="135095"/>
                </a:lnTo>
                <a:lnTo>
                  <a:pt x="7112" y="145529"/>
                </a:lnTo>
                <a:lnTo>
                  <a:pt x="8124" y="150378"/>
                </a:lnTo>
                <a:lnTo>
                  <a:pt x="9025" y="155276"/>
                </a:lnTo>
                <a:lnTo>
                  <a:pt x="11661" y="199730"/>
                </a:lnTo>
                <a:lnTo>
                  <a:pt x="11646" y="250240"/>
                </a:lnTo>
                <a:lnTo>
                  <a:pt x="11209" y="292219"/>
                </a:lnTo>
                <a:lnTo>
                  <a:pt x="10581" y="334856"/>
                </a:lnTo>
                <a:lnTo>
                  <a:pt x="9153" y="417871"/>
                </a:lnTo>
                <a:lnTo>
                  <a:pt x="8112" y="473407"/>
                </a:lnTo>
                <a:lnTo>
                  <a:pt x="6884" y="536685"/>
                </a:lnTo>
                <a:lnTo>
                  <a:pt x="5464" y="608254"/>
                </a:lnTo>
                <a:lnTo>
                  <a:pt x="0" y="878205"/>
                </a:lnTo>
                <a:lnTo>
                  <a:pt x="1171375" y="888923"/>
                </a:lnTo>
                <a:lnTo>
                  <a:pt x="2032000" y="886218"/>
                </a:lnTo>
                <a:lnTo>
                  <a:pt x="2037507" y="643056"/>
                </a:lnTo>
                <a:lnTo>
                  <a:pt x="2042137" y="433791"/>
                </a:lnTo>
                <a:lnTo>
                  <a:pt x="2044264" y="334856"/>
                </a:lnTo>
                <a:lnTo>
                  <a:pt x="2046015" y="250240"/>
                </a:lnTo>
                <a:lnTo>
                  <a:pt x="2047227" y="186346"/>
                </a:lnTo>
                <a:lnTo>
                  <a:pt x="2047527" y="167425"/>
                </a:lnTo>
                <a:lnTo>
                  <a:pt x="2047458" y="140638"/>
                </a:lnTo>
                <a:lnTo>
                  <a:pt x="2044016" y="97263"/>
                </a:lnTo>
                <a:lnTo>
                  <a:pt x="2038179" y="48980"/>
                </a:lnTo>
                <a:lnTo>
                  <a:pt x="2032572" y="4539"/>
                </a:lnTo>
                <a:lnTo>
                  <a:pt x="1141024" y="4539"/>
                </a:lnTo>
                <a:lnTo>
                  <a:pt x="320661" y="1599"/>
                </a:lnTo>
                <a:close/>
              </a:path>
              <a:path w="2047527" h="888923">
                <a:moveTo>
                  <a:pt x="2032000" y="0"/>
                </a:moveTo>
                <a:lnTo>
                  <a:pt x="1141024" y="4539"/>
                </a:lnTo>
                <a:lnTo>
                  <a:pt x="2032572" y="4539"/>
                </a:lnTo>
                <a:lnTo>
                  <a:pt x="203200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8800" y="5892877"/>
            <a:ext cx="3845077" cy="888923"/>
          </a:xfrm>
          <a:custGeom>
            <a:avLst/>
            <a:gdLst/>
            <a:ahLst/>
            <a:cxnLst/>
            <a:rect l="l" t="t" r="r" b="b"/>
            <a:pathLst>
              <a:path w="3845077" h="888923">
                <a:moveTo>
                  <a:pt x="759639" y="1726"/>
                </a:moveTo>
                <a:lnTo>
                  <a:pt x="13262" y="2059"/>
                </a:lnTo>
                <a:lnTo>
                  <a:pt x="9583" y="41389"/>
                </a:lnTo>
                <a:lnTo>
                  <a:pt x="7578" y="83269"/>
                </a:lnTo>
                <a:lnTo>
                  <a:pt x="7502" y="96576"/>
                </a:lnTo>
                <a:lnTo>
                  <a:pt x="7647" y="107134"/>
                </a:lnTo>
                <a:lnTo>
                  <a:pt x="8606" y="122194"/>
                </a:lnTo>
                <a:lnTo>
                  <a:pt x="10454" y="135237"/>
                </a:lnTo>
                <a:lnTo>
                  <a:pt x="13347" y="145529"/>
                </a:lnTo>
                <a:lnTo>
                  <a:pt x="15248" y="150378"/>
                </a:lnTo>
                <a:lnTo>
                  <a:pt x="16938" y="155276"/>
                </a:lnTo>
                <a:lnTo>
                  <a:pt x="21885" y="199730"/>
                </a:lnTo>
                <a:lnTo>
                  <a:pt x="22103" y="216460"/>
                </a:lnTo>
                <a:lnTo>
                  <a:pt x="22042" y="237085"/>
                </a:lnTo>
                <a:lnTo>
                  <a:pt x="21006" y="293377"/>
                </a:lnTo>
                <a:lnTo>
                  <a:pt x="18791" y="369527"/>
                </a:lnTo>
                <a:lnTo>
                  <a:pt x="17178" y="417871"/>
                </a:lnTo>
                <a:lnTo>
                  <a:pt x="15224" y="473407"/>
                </a:lnTo>
                <a:lnTo>
                  <a:pt x="12794" y="540082"/>
                </a:lnTo>
                <a:lnTo>
                  <a:pt x="10256" y="608254"/>
                </a:lnTo>
                <a:lnTo>
                  <a:pt x="7221" y="688664"/>
                </a:lnTo>
                <a:lnTo>
                  <a:pt x="0" y="878205"/>
                </a:lnTo>
                <a:lnTo>
                  <a:pt x="2199664" y="888923"/>
                </a:lnTo>
                <a:lnTo>
                  <a:pt x="3815778" y="886231"/>
                </a:lnTo>
                <a:lnTo>
                  <a:pt x="3822126" y="737812"/>
                </a:lnTo>
                <a:lnTo>
                  <a:pt x="3830472" y="540082"/>
                </a:lnTo>
                <a:lnTo>
                  <a:pt x="3834821" y="435388"/>
                </a:lnTo>
                <a:lnTo>
                  <a:pt x="3838818" y="337387"/>
                </a:lnTo>
                <a:lnTo>
                  <a:pt x="3840619" y="292219"/>
                </a:lnTo>
                <a:lnTo>
                  <a:pt x="3842109" y="254015"/>
                </a:lnTo>
                <a:lnTo>
                  <a:pt x="3844343" y="193207"/>
                </a:lnTo>
                <a:lnTo>
                  <a:pt x="3845077" y="167417"/>
                </a:lnTo>
                <a:lnTo>
                  <a:pt x="3844990" y="145529"/>
                </a:lnTo>
                <a:lnTo>
                  <a:pt x="3838203" y="96576"/>
                </a:lnTo>
                <a:lnTo>
                  <a:pt x="3827276" y="48515"/>
                </a:lnTo>
                <a:lnTo>
                  <a:pt x="3816856" y="4539"/>
                </a:lnTo>
                <a:lnTo>
                  <a:pt x="2142670" y="4539"/>
                </a:lnTo>
                <a:lnTo>
                  <a:pt x="759639" y="1726"/>
                </a:lnTo>
                <a:close/>
              </a:path>
              <a:path w="3845077" h="888923">
                <a:moveTo>
                  <a:pt x="3815778" y="0"/>
                </a:moveTo>
                <a:lnTo>
                  <a:pt x="2142670" y="4539"/>
                </a:lnTo>
                <a:lnTo>
                  <a:pt x="3816856" y="4539"/>
                </a:lnTo>
                <a:lnTo>
                  <a:pt x="3815778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0572" y="2209800"/>
            <a:ext cx="2047527" cy="888923"/>
          </a:xfrm>
          <a:custGeom>
            <a:avLst/>
            <a:gdLst/>
            <a:ahLst/>
            <a:cxnLst/>
            <a:rect l="l" t="t" r="r" b="b"/>
            <a:pathLst>
              <a:path w="2047527" h="888923">
                <a:moveTo>
                  <a:pt x="320661" y="1599"/>
                </a:moveTo>
                <a:lnTo>
                  <a:pt x="7085" y="1752"/>
                </a:lnTo>
                <a:lnTo>
                  <a:pt x="5156" y="40119"/>
                </a:lnTo>
                <a:lnTo>
                  <a:pt x="4029" y="83925"/>
                </a:lnTo>
                <a:lnTo>
                  <a:pt x="4004" y="97263"/>
                </a:lnTo>
                <a:lnTo>
                  <a:pt x="4126" y="108445"/>
                </a:lnTo>
                <a:lnTo>
                  <a:pt x="4568" y="121851"/>
                </a:lnTo>
                <a:lnTo>
                  <a:pt x="5555" y="135095"/>
                </a:lnTo>
                <a:lnTo>
                  <a:pt x="7112" y="145529"/>
                </a:lnTo>
                <a:lnTo>
                  <a:pt x="8124" y="150378"/>
                </a:lnTo>
                <a:lnTo>
                  <a:pt x="9025" y="155276"/>
                </a:lnTo>
                <a:lnTo>
                  <a:pt x="11661" y="199730"/>
                </a:lnTo>
                <a:lnTo>
                  <a:pt x="11646" y="250240"/>
                </a:lnTo>
                <a:lnTo>
                  <a:pt x="11209" y="292219"/>
                </a:lnTo>
                <a:lnTo>
                  <a:pt x="10581" y="334856"/>
                </a:lnTo>
                <a:lnTo>
                  <a:pt x="9153" y="417871"/>
                </a:lnTo>
                <a:lnTo>
                  <a:pt x="8112" y="473407"/>
                </a:lnTo>
                <a:lnTo>
                  <a:pt x="6884" y="536685"/>
                </a:lnTo>
                <a:lnTo>
                  <a:pt x="5464" y="608254"/>
                </a:lnTo>
                <a:lnTo>
                  <a:pt x="0" y="878205"/>
                </a:lnTo>
                <a:lnTo>
                  <a:pt x="1171375" y="888923"/>
                </a:lnTo>
                <a:lnTo>
                  <a:pt x="2032000" y="886218"/>
                </a:lnTo>
                <a:lnTo>
                  <a:pt x="2037507" y="643056"/>
                </a:lnTo>
                <a:lnTo>
                  <a:pt x="2042137" y="433791"/>
                </a:lnTo>
                <a:lnTo>
                  <a:pt x="2044264" y="334856"/>
                </a:lnTo>
                <a:lnTo>
                  <a:pt x="2046015" y="250240"/>
                </a:lnTo>
                <a:lnTo>
                  <a:pt x="2047227" y="186346"/>
                </a:lnTo>
                <a:lnTo>
                  <a:pt x="2047527" y="167425"/>
                </a:lnTo>
                <a:lnTo>
                  <a:pt x="2047458" y="140638"/>
                </a:lnTo>
                <a:lnTo>
                  <a:pt x="2044016" y="97263"/>
                </a:lnTo>
                <a:lnTo>
                  <a:pt x="2038179" y="48980"/>
                </a:lnTo>
                <a:lnTo>
                  <a:pt x="2032572" y="4539"/>
                </a:lnTo>
                <a:lnTo>
                  <a:pt x="1141024" y="4539"/>
                </a:lnTo>
                <a:lnTo>
                  <a:pt x="320661" y="1599"/>
                </a:lnTo>
                <a:close/>
              </a:path>
              <a:path w="2047527" h="888923">
                <a:moveTo>
                  <a:pt x="2032000" y="0"/>
                </a:moveTo>
                <a:lnTo>
                  <a:pt x="1141024" y="4539"/>
                </a:lnTo>
                <a:lnTo>
                  <a:pt x="2032572" y="453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0292" y="2339432"/>
            <a:ext cx="159829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854" marR="12700" indent="-22479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Linguagem da ética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5000" y="6019800"/>
            <a:ext cx="365760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5760" marR="12700" indent="-353695" algn="ctr">
              <a:lnSpc>
                <a:spcPct val="100000"/>
              </a:lnSpc>
            </a:pPr>
            <a:r>
              <a:rPr lang="x-none" b="1" dirty="0" smtClean="0">
                <a:solidFill>
                  <a:srgbClr val="FFFFFF"/>
                </a:solidFill>
                <a:latin typeface="Verdana"/>
                <a:cs typeface="Verdana"/>
              </a:rPr>
              <a:t>Criandao </a:t>
            </a:r>
            <a:r>
              <a:rPr lang="x-none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b="1" dirty="0" smtClean="0">
                <a:solidFill>
                  <a:srgbClr val="FFFFFF"/>
                </a:solidFill>
                <a:latin typeface="Verdana"/>
                <a:cs typeface="Verdana"/>
              </a:rPr>
              <a:t>spaços </a:t>
            </a:r>
            <a:r>
              <a:rPr b="1" dirty="0" smtClean="0">
                <a:solidFill>
                  <a:srgbClr val="FFFFFF"/>
                </a:solidFill>
                <a:latin typeface="Verdana"/>
                <a:cs typeface="Verdana"/>
              </a:rPr>
              <a:t>para dialogar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5267" y="2339432"/>
            <a:ext cx="159829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950" marR="12700" indent="-95885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Linguagem do desejo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965200" y="1295400"/>
            <a:ext cx="5105400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Juntar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linguagem do desejo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x-none" sz="2000" dirty="0"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da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ética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4546600" y="4800600"/>
            <a:ext cx="914400" cy="914400"/>
          </a:xfrm>
          <a:prstGeom prst="downArrowCallout">
            <a:avLst/>
          </a:pr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Como</a:t>
            </a:r>
            <a:r>
              <a:rPr lang="en-US" b="1" dirty="0">
                <a:solidFill>
                  <a:srgbClr val="FFFFFF"/>
                </a:solidFill>
              </a:rPr>
              <a:t>?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Prevenção e Superação de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reações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violentas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061019"/>
            <a:ext cx="7464425" cy="394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Se o amor e a at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são sociais, por meio do diálogo é possí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ansformar o desej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de modo a vinculá-lo não à violência, mas a modelos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igualitários</a:t>
            </a:r>
            <a:r>
              <a:rPr lang="en-US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…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 Literária Dialógica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Diálogo sobre músicas, filmes, propagandas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Diálogo entre amigas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Diálogo sobre amo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liberdade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241300" marR="86233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Homens em diálogo: Masculinidade dominado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masculinidade dominada e n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masculinidades.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0" y="3251200"/>
            <a:ext cx="3167847" cy="2235200"/>
          </a:xfrm>
          <a:custGeom>
            <a:avLst/>
            <a:gdLst/>
            <a:ahLst/>
            <a:cxnLst/>
            <a:rect l="l" t="t" r="r" b="b"/>
            <a:pathLst>
              <a:path w="8559799" h="1269994">
                <a:moveTo>
                  <a:pt x="2004014" y="2495"/>
                </a:moveTo>
                <a:lnTo>
                  <a:pt x="29487" y="3164"/>
                </a:lnTo>
                <a:lnTo>
                  <a:pt x="22665" y="48192"/>
                </a:lnTo>
                <a:lnTo>
                  <a:pt x="18023" y="94211"/>
                </a:lnTo>
                <a:lnTo>
                  <a:pt x="16637" y="143416"/>
                </a:lnTo>
                <a:lnTo>
                  <a:pt x="17418" y="158961"/>
                </a:lnTo>
                <a:lnTo>
                  <a:pt x="25044" y="198329"/>
                </a:lnTo>
                <a:lnTo>
                  <a:pt x="33949" y="214836"/>
                </a:lnTo>
                <a:lnTo>
                  <a:pt x="37712" y="221830"/>
                </a:lnTo>
                <a:lnTo>
                  <a:pt x="47637" y="266207"/>
                </a:lnTo>
                <a:lnTo>
                  <a:pt x="49213" y="309225"/>
                </a:lnTo>
                <a:lnTo>
                  <a:pt x="49075" y="338688"/>
                </a:lnTo>
                <a:lnTo>
                  <a:pt x="46839" y="417450"/>
                </a:lnTo>
                <a:lnTo>
                  <a:pt x="44695" y="468319"/>
                </a:lnTo>
                <a:lnTo>
                  <a:pt x="41839" y="527892"/>
                </a:lnTo>
                <a:lnTo>
                  <a:pt x="38247" y="596955"/>
                </a:lnTo>
                <a:lnTo>
                  <a:pt x="33897" y="676293"/>
                </a:lnTo>
                <a:lnTo>
                  <a:pt x="28767" y="766691"/>
                </a:lnTo>
                <a:lnTo>
                  <a:pt x="22834" y="868934"/>
                </a:lnTo>
                <a:lnTo>
                  <a:pt x="16077" y="983806"/>
                </a:lnTo>
                <a:lnTo>
                  <a:pt x="8473" y="1112094"/>
                </a:lnTo>
                <a:lnTo>
                  <a:pt x="0" y="1254582"/>
                </a:lnTo>
                <a:lnTo>
                  <a:pt x="5095135" y="1269994"/>
                </a:lnTo>
                <a:lnTo>
                  <a:pt x="8494395" y="1266037"/>
                </a:lnTo>
                <a:lnTo>
                  <a:pt x="8508522" y="1054018"/>
                </a:lnTo>
                <a:lnTo>
                  <a:pt x="8517417" y="919345"/>
                </a:lnTo>
                <a:lnTo>
                  <a:pt x="8527097" y="771568"/>
                </a:lnTo>
                <a:lnTo>
                  <a:pt x="8531986" y="696307"/>
                </a:lnTo>
                <a:lnTo>
                  <a:pt x="8536777" y="622022"/>
                </a:lnTo>
                <a:lnTo>
                  <a:pt x="8541372" y="550129"/>
                </a:lnTo>
                <a:lnTo>
                  <a:pt x="8545672" y="482045"/>
                </a:lnTo>
                <a:lnTo>
                  <a:pt x="8549686" y="417450"/>
                </a:lnTo>
                <a:lnTo>
                  <a:pt x="8552997" y="362974"/>
                </a:lnTo>
                <a:lnTo>
                  <a:pt x="8555826" y="314821"/>
                </a:lnTo>
                <a:lnTo>
                  <a:pt x="8557968" y="276145"/>
                </a:lnTo>
                <a:lnTo>
                  <a:pt x="8559799" y="232895"/>
                </a:lnTo>
                <a:lnTo>
                  <a:pt x="8559707" y="216679"/>
                </a:lnTo>
                <a:lnTo>
                  <a:pt x="8554759" y="173929"/>
                </a:lnTo>
                <a:lnTo>
                  <a:pt x="8543097" y="134330"/>
                </a:lnTo>
                <a:lnTo>
                  <a:pt x="8527417" y="89697"/>
                </a:lnTo>
                <a:lnTo>
                  <a:pt x="8512822" y="49828"/>
                </a:lnTo>
                <a:lnTo>
                  <a:pt x="8496831" y="6588"/>
                </a:lnTo>
                <a:lnTo>
                  <a:pt x="5220373" y="6588"/>
                </a:lnTo>
                <a:lnTo>
                  <a:pt x="2004014" y="2495"/>
                </a:lnTo>
                <a:close/>
              </a:path>
              <a:path w="8559799" h="1269994">
                <a:moveTo>
                  <a:pt x="8494395" y="0"/>
                </a:moveTo>
                <a:lnTo>
                  <a:pt x="5220373" y="6588"/>
                </a:lnTo>
                <a:lnTo>
                  <a:pt x="8496831" y="6588"/>
                </a:lnTo>
                <a:lnTo>
                  <a:pt x="8494395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5689600" y="3251200"/>
            <a:ext cx="3200400" cy="2235200"/>
          </a:xfrm>
          <a:custGeom>
            <a:avLst/>
            <a:gdLst/>
            <a:ahLst/>
            <a:cxnLst/>
            <a:rect l="l" t="t" r="r" b="b"/>
            <a:pathLst>
              <a:path w="8559799" h="1269994">
                <a:moveTo>
                  <a:pt x="2004014" y="2495"/>
                </a:moveTo>
                <a:lnTo>
                  <a:pt x="29487" y="3164"/>
                </a:lnTo>
                <a:lnTo>
                  <a:pt x="22665" y="48192"/>
                </a:lnTo>
                <a:lnTo>
                  <a:pt x="18023" y="94211"/>
                </a:lnTo>
                <a:lnTo>
                  <a:pt x="16637" y="143416"/>
                </a:lnTo>
                <a:lnTo>
                  <a:pt x="17418" y="158961"/>
                </a:lnTo>
                <a:lnTo>
                  <a:pt x="25044" y="198329"/>
                </a:lnTo>
                <a:lnTo>
                  <a:pt x="33949" y="214836"/>
                </a:lnTo>
                <a:lnTo>
                  <a:pt x="37712" y="221830"/>
                </a:lnTo>
                <a:lnTo>
                  <a:pt x="47637" y="266207"/>
                </a:lnTo>
                <a:lnTo>
                  <a:pt x="49213" y="309225"/>
                </a:lnTo>
                <a:lnTo>
                  <a:pt x="49075" y="338688"/>
                </a:lnTo>
                <a:lnTo>
                  <a:pt x="46839" y="417450"/>
                </a:lnTo>
                <a:lnTo>
                  <a:pt x="44695" y="468319"/>
                </a:lnTo>
                <a:lnTo>
                  <a:pt x="41839" y="527892"/>
                </a:lnTo>
                <a:lnTo>
                  <a:pt x="38247" y="596955"/>
                </a:lnTo>
                <a:lnTo>
                  <a:pt x="33897" y="676293"/>
                </a:lnTo>
                <a:lnTo>
                  <a:pt x="28767" y="766691"/>
                </a:lnTo>
                <a:lnTo>
                  <a:pt x="22834" y="868934"/>
                </a:lnTo>
                <a:lnTo>
                  <a:pt x="16077" y="983806"/>
                </a:lnTo>
                <a:lnTo>
                  <a:pt x="8473" y="1112094"/>
                </a:lnTo>
                <a:lnTo>
                  <a:pt x="0" y="1254582"/>
                </a:lnTo>
                <a:lnTo>
                  <a:pt x="5095135" y="1269994"/>
                </a:lnTo>
                <a:lnTo>
                  <a:pt x="8494395" y="1266037"/>
                </a:lnTo>
                <a:lnTo>
                  <a:pt x="8508522" y="1054018"/>
                </a:lnTo>
                <a:lnTo>
                  <a:pt x="8517417" y="919345"/>
                </a:lnTo>
                <a:lnTo>
                  <a:pt x="8527097" y="771568"/>
                </a:lnTo>
                <a:lnTo>
                  <a:pt x="8531986" y="696307"/>
                </a:lnTo>
                <a:lnTo>
                  <a:pt x="8536777" y="622022"/>
                </a:lnTo>
                <a:lnTo>
                  <a:pt x="8541372" y="550129"/>
                </a:lnTo>
                <a:lnTo>
                  <a:pt x="8545672" y="482045"/>
                </a:lnTo>
                <a:lnTo>
                  <a:pt x="8549686" y="417450"/>
                </a:lnTo>
                <a:lnTo>
                  <a:pt x="8552997" y="362974"/>
                </a:lnTo>
                <a:lnTo>
                  <a:pt x="8555826" y="314821"/>
                </a:lnTo>
                <a:lnTo>
                  <a:pt x="8557968" y="276145"/>
                </a:lnTo>
                <a:lnTo>
                  <a:pt x="8559799" y="232895"/>
                </a:lnTo>
                <a:lnTo>
                  <a:pt x="8559707" y="216679"/>
                </a:lnTo>
                <a:lnTo>
                  <a:pt x="8554759" y="173929"/>
                </a:lnTo>
                <a:lnTo>
                  <a:pt x="8543097" y="134330"/>
                </a:lnTo>
                <a:lnTo>
                  <a:pt x="8527417" y="89697"/>
                </a:lnTo>
                <a:lnTo>
                  <a:pt x="8512822" y="49828"/>
                </a:lnTo>
                <a:lnTo>
                  <a:pt x="8496831" y="6588"/>
                </a:lnTo>
                <a:lnTo>
                  <a:pt x="5220373" y="6588"/>
                </a:lnTo>
                <a:lnTo>
                  <a:pt x="2004014" y="2495"/>
                </a:lnTo>
                <a:close/>
              </a:path>
              <a:path w="8559799" h="1269994">
                <a:moveTo>
                  <a:pt x="8494395" y="0"/>
                </a:moveTo>
                <a:lnTo>
                  <a:pt x="5220373" y="6588"/>
                </a:lnTo>
                <a:lnTo>
                  <a:pt x="8496831" y="6588"/>
                </a:lnTo>
                <a:lnTo>
                  <a:pt x="8494395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300" y="2111819"/>
            <a:ext cx="8136890" cy="7075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1691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Este modelo consiste em uma delibe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da comunidade educati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ao redor da criação de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normas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Modelo dialógico de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resolução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0" dirty="0" smtClean="0">
                <a:solidFill>
                  <a:srgbClr val="F8971D"/>
                </a:solidFill>
                <a:latin typeface="Verdana"/>
                <a:cs typeface="Verdana"/>
              </a:rPr>
              <a:t>conflito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952565" y="3341006"/>
            <a:ext cx="3011335" cy="2320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lang="pt-BR" sz="1600" b="1" dirty="0" smtClean="0">
                <a:solidFill>
                  <a:srgbClr val="FFFFFF"/>
                </a:solidFill>
                <a:latin typeface="Verdana"/>
                <a:cs typeface="Verdana"/>
              </a:rPr>
              <a:t>Para que todas as normas sejam respeitadas e exercidas por todos, é imprescindível que alunos, professores e comunidade estejam de acordo com elas.</a:t>
            </a:r>
            <a:endParaRPr lang="pt-BR" sz="1600" dirty="0">
              <a:latin typeface="Verdana"/>
              <a:cs typeface="Verdana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765800" y="3352800"/>
            <a:ext cx="3581400" cy="279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95325">
              <a:lnSpc>
                <a:spcPct val="116700"/>
              </a:lnSpc>
            </a:pPr>
            <a:r>
              <a:rPr lang="pt-BR" sz="1600" b="1" dirty="0" smtClean="0">
                <a:solidFill>
                  <a:srgbClr val="FFFFFF"/>
                </a:solidFill>
                <a:latin typeface="Verdana"/>
                <a:cs typeface="Verdana"/>
              </a:rPr>
              <a:t>Para eleger uma norma que represente a opinião de todos os</a:t>
            </a:r>
            <a:r>
              <a:rPr lang="pt-BR" sz="16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600" b="1" dirty="0" smtClean="0">
                <a:solidFill>
                  <a:srgbClr val="FFFFFF"/>
                </a:solidFill>
                <a:latin typeface="Verdana"/>
                <a:cs typeface="Verdana"/>
              </a:rPr>
              <a:t>envolvidos, é</a:t>
            </a:r>
            <a:r>
              <a:rPr lang="pt-BR" sz="16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600" b="1" dirty="0" smtClean="0">
                <a:solidFill>
                  <a:srgbClr val="FFFFFF"/>
                </a:solidFill>
                <a:latin typeface="Verdana"/>
                <a:cs typeface="Verdana"/>
              </a:rPr>
              <a:t>importante que as normas cumpram determinadas condições.</a:t>
            </a:r>
            <a:endParaRPr lang="pt-BR" sz="1600" dirty="0">
              <a:latin typeface="Verdana"/>
              <a:cs typeface="Verdan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41800" y="4267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201078"/>
            <a:ext cx="7557134" cy="3676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39179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tenha relação direta com um tema importante na vida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meninos e meninas.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buClr>
                <a:srgbClr val="333333"/>
              </a:buClr>
              <a:buFont typeface="Verdana"/>
              <a:buChar char="•"/>
            </a:pPr>
            <a:endParaRPr sz="7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tenha o apoio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erbal de toda a sociedade.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5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52069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seja frequentemente queb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 na escola, apesar de ter o apoio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erbal de toda a sociedade.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7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sponda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comportamento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possí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elimina</a:t>
            </a:r>
            <a:r>
              <a:rPr sz="2000" spc="-28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5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44640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Que, com a supe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do conflit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 comunidade dê um e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emplo à sociedade, aos familiares, professores, meninos e meninas.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Condições para a construção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consensual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normas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086419"/>
            <a:ext cx="8255634" cy="377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57530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4015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Uma Comissão mista debate e propõe uma norma pa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o conjunto da comunidade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8971D"/>
              </a:buClr>
              <a:buFont typeface="Verdana"/>
              <a:buAutoNum type="arabicPeriod"/>
            </a:pPr>
            <a:endParaRPr sz="1300" dirty="0"/>
          </a:p>
          <a:p>
            <a:pPr marL="12700" marR="81915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4015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Implicação do corpo docente: A proposta de norma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é exposta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discut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ida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 o corpo docente e em assembleia com a comunidade.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8971D"/>
              </a:buClr>
              <a:buFont typeface="Verdana"/>
              <a:buAutoNum type="arabicPeriod"/>
            </a:pPr>
            <a:endParaRPr sz="1300" dirty="0"/>
          </a:p>
          <a:p>
            <a:pPr marL="12700" marR="219075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4015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Implicação do alunos: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assam de classe em classe pa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receber os de comentários, reflexões, propostas de mudança…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8971D"/>
              </a:buClr>
              <a:buFont typeface="Verdana"/>
              <a:buAutoNum type="arabicPeriod"/>
            </a:pPr>
            <a:endParaRPr sz="1300" dirty="0"/>
          </a:p>
          <a:p>
            <a:pPr marL="12700" marR="12700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Apoio da Comissão mista: Debate entre os representantes de classe: concretizaçã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aplicação da norma.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Passo a passo da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elaboração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norma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513</Words>
  <Application>Microsoft Macintosh PowerPoint</Application>
  <PresentationFormat>Custom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Origem dos conflitos  </vt:lpstr>
      <vt:lpstr>Origem dos conflitos  </vt:lpstr>
      <vt:lpstr>Pesquisa Indicam  </vt:lpstr>
      <vt:lpstr>O desafio  </vt:lpstr>
      <vt:lpstr>Prevenção e Superação de reações violentas  </vt:lpstr>
      <vt:lpstr>Modelo dialógico de resolução de conflito  </vt:lpstr>
      <vt:lpstr>Condições para a construção consensual de normas  </vt:lpstr>
      <vt:lpstr>Passo a passo da elaboração da norma  </vt:lpstr>
      <vt:lpstr>Passo a passo da elaboração da norma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4</cp:revision>
  <dcterms:created xsi:type="dcterms:W3CDTF">2014-10-14T11:07:25Z</dcterms:created>
  <dcterms:modified xsi:type="dcterms:W3CDTF">2014-10-16T00:05:36Z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