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4B2"/>
    <a:srgbClr val="BB4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2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74801" y="2483356"/>
            <a:ext cx="3259076" cy="38593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69802" y="2493074"/>
            <a:ext cx="2536576" cy="416717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1035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2137051"/>
            <a:ext cx="8407400" cy="35998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622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14630"/>
            <a:ext cx="10160000" cy="2005369"/>
          </a:xfrm>
          <a:custGeom>
            <a:avLst/>
            <a:gdLst/>
            <a:ahLst/>
            <a:cxnLst/>
            <a:rect l="l" t="t" r="r" b="b"/>
            <a:pathLst>
              <a:path w="10160000" h="20053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2005369"/>
                </a:lnTo>
                <a:lnTo>
                  <a:pt x="10160000" y="20053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20053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63564" y="6318072"/>
            <a:ext cx="5012690" cy="1109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20"/>
              </a:lnSpc>
            </a:pPr>
            <a:r>
              <a:rPr sz="4000" b="1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Participação Educativa</a:t>
            </a:r>
            <a:endParaRPr sz="4000">
              <a:latin typeface="Gill Sans SemiBold"/>
              <a:cs typeface="Gill Sans SemiBold"/>
            </a:endParaRPr>
          </a:p>
          <a:p>
            <a:pPr marL="1807210">
              <a:lnSpc>
                <a:spcPts val="3879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da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Co</a:t>
            </a:r>
            <a:r>
              <a:rPr sz="4000" spc="-65" dirty="0" smtClean="0">
                <a:solidFill>
                  <a:srgbClr val="FFFFFF"/>
                </a:solidFill>
                <a:latin typeface="Gill Sans Light"/>
                <a:cs typeface="Gill Sans Light"/>
              </a:rPr>
              <a:t>m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unidade</a:t>
            </a:r>
            <a:endParaRPr sz="4000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1143000"/>
            <a:ext cx="9525000" cy="525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pt-BR" dirty="0">
                <a:solidFill>
                  <a:srgbClr val="333333"/>
                </a:solidFill>
                <a:latin typeface="Verdana"/>
                <a:cs typeface="Verdana"/>
              </a:rPr>
              <a:t>Como docente, é emocionante ver como, ano após ano, nossa árvore dos sonhos vai ficando cheia de anéis e desejos de irmãos, pais, mães, avós, avôs, vizinhos, docentes, voluntários. Sonhos que buscam proporcionar o maior número de experiências de aprendizagem de qualidade para os meninos e meninas da escola e, consequentemente, também para seus familiares e funcionários. </a:t>
            </a:r>
            <a:endParaRPr lang="pt-BR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Trechos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4277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1066800"/>
            <a:ext cx="9525000" cy="5943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pt-BR" dirty="0">
                <a:latin typeface="Verdana"/>
                <a:cs typeface="Verdana"/>
              </a:rPr>
              <a:t>Uma vez realizada a fase dos sonhos, a cada ano, encontramos todos os membros da comunidade de aprendizagem para fazer uma leitura em uma reunião aberta. É uma magnífica oportunidade para abrir nosso centro educacional para a participação da comunidade. Uma vez que os membros, na reunião, comunicam seus sonhos, classificamos cada um por temáticas e atribuímos diferentes comissões mistas de trabalho. Estas comissões mistas estão formadas por familiares, por membros da equipe docente, e pelo voluntariado que quiser participar, e tem como objetivo atribuir prioridades e trabalhar conjuntamente, e de forma dialógica, com a finalidade de conseguir os sonhos que surgiram. Nesta mesma reunião, as pessoas que comparecem e têm vontade de trabalhar se comprometem com uma das </a:t>
            </a:r>
            <a:r>
              <a:rPr lang="pt-BR" dirty="0" smtClean="0">
                <a:latin typeface="Verdana"/>
                <a:cs typeface="Verdana"/>
              </a:rPr>
              <a:t>comissões. (...</a:t>
            </a:r>
            <a:r>
              <a:rPr lang="pt-BR" dirty="0">
                <a:latin typeface="Verdana"/>
                <a:cs typeface="Verdana"/>
              </a:rPr>
              <a:t>) A participação nas comissões supõe uma autêntica transformação do papel que podem desempenhar as famílias no centro educacional. Na "Escola </a:t>
            </a:r>
            <a:r>
              <a:rPr lang="pt-BR" dirty="0" err="1">
                <a:latin typeface="Verdana"/>
                <a:cs typeface="Verdana"/>
              </a:rPr>
              <a:t>Bressol</a:t>
            </a:r>
            <a:r>
              <a:rPr lang="pt-BR" dirty="0">
                <a:latin typeface="Verdana"/>
                <a:cs typeface="Verdana"/>
              </a:rPr>
              <a:t> de </a:t>
            </a:r>
            <a:r>
              <a:rPr lang="pt-BR" dirty="0" err="1">
                <a:latin typeface="Verdana"/>
                <a:cs typeface="Verdana"/>
              </a:rPr>
              <a:t>Cappont</a:t>
            </a:r>
            <a:r>
              <a:rPr lang="pt-BR" dirty="0">
                <a:latin typeface="Verdana"/>
                <a:cs typeface="Verdana"/>
              </a:rPr>
              <a:t>", as famílias realmente sentem que podem realizar seus sonhos.</a:t>
            </a: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endParaRPr lang="pt-BR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Trechos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302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1066800"/>
            <a:ext cx="9525000" cy="5943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pt-BR" sz="1700" dirty="0">
                <a:latin typeface="Verdana"/>
                <a:cs typeface="Verdana"/>
              </a:rPr>
              <a:t>E tudo isso, para quê? O impacto que constatamos, desde que somos comunidade de aprendizagem, sobre a qualidade do centro educacional, de suas aprendizagens, dos serviços que oferecemos, das instalações, mas, principalmente, do clima e do ambiente com as famílias, foi aumentando a cada dia. Através do intercambio que ocorre na vida da comunidade de aprendizagem, notamos que foram produzidas mudanças significativas em nosso centro educacional:</a:t>
            </a: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pt-BR" sz="1700" dirty="0" smtClean="0">
                <a:latin typeface="Verdana"/>
                <a:cs typeface="Verdana"/>
              </a:rPr>
              <a:t>- Aprendemos </a:t>
            </a:r>
            <a:r>
              <a:rPr lang="pt-BR" sz="1700" dirty="0">
                <a:latin typeface="Verdana"/>
                <a:cs typeface="Verdana"/>
              </a:rPr>
              <a:t>a dar valor aos argumentos, não importa quem está argumentando.</a:t>
            </a: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pt-BR" sz="1700" dirty="0" smtClean="0">
                <a:latin typeface="Verdana"/>
                <a:cs typeface="Verdana"/>
              </a:rPr>
              <a:t>- Há </a:t>
            </a:r>
            <a:r>
              <a:rPr lang="pt-BR" sz="1700" dirty="0">
                <a:latin typeface="Verdana"/>
                <a:cs typeface="Verdana"/>
              </a:rPr>
              <a:t>uma maior participação, e de melhor qualidade.</a:t>
            </a: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pt-BR" sz="1700" dirty="0" smtClean="0">
                <a:latin typeface="Verdana"/>
                <a:cs typeface="Verdana"/>
              </a:rPr>
              <a:t>- Ocorre </a:t>
            </a:r>
            <a:r>
              <a:rPr lang="pt-BR" sz="1700" dirty="0">
                <a:latin typeface="Verdana"/>
                <a:cs typeface="Verdana"/>
              </a:rPr>
              <a:t>uma democratização dos espaços escolares e do entorno.</a:t>
            </a: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pt-BR" sz="1700" dirty="0" smtClean="0">
                <a:latin typeface="Verdana"/>
                <a:cs typeface="Verdana"/>
              </a:rPr>
              <a:t>- Aumenta </a:t>
            </a:r>
            <a:r>
              <a:rPr lang="pt-BR" sz="1700" dirty="0">
                <a:latin typeface="Verdana"/>
                <a:cs typeface="Verdana"/>
              </a:rPr>
              <a:t>o conhecimento e reconhecimento do outro, dos outros, através das intensas relações estabelecidas nas comissões mistas.</a:t>
            </a: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pt-BR" sz="1700" dirty="0" smtClean="0">
                <a:latin typeface="Verdana"/>
                <a:cs typeface="Verdana"/>
              </a:rPr>
              <a:t>- Aumentam </a:t>
            </a:r>
            <a:r>
              <a:rPr lang="pt-BR" sz="1700" dirty="0">
                <a:latin typeface="Verdana"/>
                <a:cs typeface="Verdana"/>
              </a:rPr>
              <a:t>as expectativas relacionadas com as aprendizagens dos alunos, assim como da participação das famílias.</a:t>
            </a: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pt-BR" sz="1700" dirty="0" smtClean="0">
                <a:latin typeface="Verdana"/>
                <a:cs typeface="Verdana"/>
              </a:rPr>
              <a:t>- No </a:t>
            </a:r>
            <a:r>
              <a:rPr lang="pt-BR" sz="1700" dirty="0">
                <a:latin typeface="Verdana"/>
                <a:cs typeface="Verdana"/>
              </a:rPr>
              <a:t>lugar da cultura da queixa, coloca-se a cultura da transformação.</a:t>
            </a:r>
          </a:p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endParaRPr lang="pt-BR" sz="17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Trechos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5048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1066800"/>
            <a:ext cx="9525000" cy="5943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pt-BR" dirty="0">
                <a:latin typeface="Verdana"/>
                <a:cs typeface="Verdana"/>
              </a:rPr>
              <a:t>Definitivamente, é produzida uma educação melhor para os meninos e meninas. Por um lado, o fato de receber as demandas das famílias sobre o que é que consideram importante para a aprendizagem de seus filhos e filhas, nos levou a ampliar o leque de ofertas. Por outro, ao estar conscientes da importância que têm para a aprendizagem as interações, e quanto mais diversificadas melhor, nos levou também a abrir nossa escola para elas, com o claro objetivo de que todos os momentos da vida no centro educacional sejam oportunidades de aprendizagem. 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Trechos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69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Formas e Participação</a:t>
            </a:r>
            <a:endParaRPr sz="380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dos Familiares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1300" y="2298889"/>
            <a:ext cx="3263900" cy="958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Menor probabilidade de conseguir êxito escolar e participação das famílias.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1300" y="4728019"/>
            <a:ext cx="3263900" cy="958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Maior probabilidade de conseguir êxito escolar e participação das famílias.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3194" y="1854781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3194" y="2845381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2939" y="2133814"/>
            <a:ext cx="1073580" cy="483352"/>
          </a:xfrm>
          <a:custGeom>
            <a:avLst/>
            <a:gdLst/>
            <a:ahLst/>
            <a:cxnLst/>
            <a:rect l="l" t="t" r="r" b="b"/>
            <a:pathLst>
              <a:path w="1073580" h="483352">
                <a:moveTo>
                  <a:pt x="0" y="46755"/>
                </a:moveTo>
                <a:lnTo>
                  <a:pt x="5092" y="143529"/>
                </a:lnTo>
                <a:lnTo>
                  <a:pt x="26426" y="143667"/>
                </a:lnTo>
                <a:lnTo>
                  <a:pt x="47875" y="144102"/>
                </a:lnTo>
                <a:lnTo>
                  <a:pt x="91086" y="145809"/>
                </a:lnTo>
                <a:lnTo>
                  <a:pt x="134671" y="148542"/>
                </a:lnTo>
                <a:lnTo>
                  <a:pt x="200630" y="154323"/>
                </a:lnTo>
                <a:lnTo>
                  <a:pt x="244912" y="159140"/>
                </a:lnTo>
                <a:lnTo>
                  <a:pt x="289376" y="164600"/>
                </a:lnTo>
                <a:lnTo>
                  <a:pt x="356297" y="173755"/>
                </a:lnTo>
                <a:lnTo>
                  <a:pt x="457937" y="189188"/>
                </a:lnTo>
                <a:lnTo>
                  <a:pt x="545461" y="207077"/>
                </a:lnTo>
                <a:lnTo>
                  <a:pt x="557818" y="209357"/>
                </a:lnTo>
                <a:lnTo>
                  <a:pt x="570732" y="212025"/>
                </a:lnTo>
                <a:lnTo>
                  <a:pt x="620601" y="221536"/>
                </a:lnTo>
                <a:lnTo>
                  <a:pt x="645118" y="226423"/>
                </a:lnTo>
                <a:lnTo>
                  <a:pt x="737380" y="250113"/>
                </a:lnTo>
                <a:lnTo>
                  <a:pt x="807876" y="271804"/>
                </a:lnTo>
                <a:lnTo>
                  <a:pt x="876764" y="295805"/>
                </a:lnTo>
                <a:lnTo>
                  <a:pt x="898234" y="304052"/>
                </a:lnTo>
                <a:lnTo>
                  <a:pt x="891413" y="309492"/>
                </a:lnTo>
                <a:lnTo>
                  <a:pt x="879475" y="316973"/>
                </a:lnTo>
                <a:lnTo>
                  <a:pt x="837439" y="345284"/>
                </a:lnTo>
                <a:lnTo>
                  <a:pt x="794614" y="375797"/>
                </a:lnTo>
                <a:lnTo>
                  <a:pt x="775614" y="390150"/>
                </a:lnTo>
                <a:lnTo>
                  <a:pt x="782671" y="403504"/>
                </a:lnTo>
                <a:lnTo>
                  <a:pt x="787416" y="412728"/>
                </a:lnTo>
                <a:lnTo>
                  <a:pt x="791886" y="421902"/>
                </a:lnTo>
                <a:lnTo>
                  <a:pt x="798123" y="435106"/>
                </a:lnTo>
                <a:lnTo>
                  <a:pt x="820436" y="483352"/>
                </a:lnTo>
                <a:lnTo>
                  <a:pt x="830752" y="475777"/>
                </a:lnTo>
                <a:lnTo>
                  <a:pt x="861810" y="453659"/>
                </a:lnTo>
                <a:lnTo>
                  <a:pt x="896652" y="430234"/>
                </a:lnTo>
                <a:lnTo>
                  <a:pt x="937328" y="404540"/>
                </a:lnTo>
                <a:lnTo>
                  <a:pt x="972496" y="384203"/>
                </a:lnTo>
                <a:lnTo>
                  <a:pt x="1006367" y="365951"/>
                </a:lnTo>
                <a:lnTo>
                  <a:pt x="1050963" y="344819"/>
                </a:lnTo>
                <a:lnTo>
                  <a:pt x="1073580" y="335611"/>
                </a:lnTo>
                <a:lnTo>
                  <a:pt x="1070778" y="323302"/>
                </a:lnTo>
                <a:lnTo>
                  <a:pt x="1056443" y="274761"/>
                </a:lnTo>
                <a:lnTo>
                  <a:pt x="1043002" y="239019"/>
                </a:lnTo>
                <a:lnTo>
                  <a:pt x="1027889" y="203775"/>
                </a:lnTo>
                <a:lnTo>
                  <a:pt x="1026461" y="200643"/>
                </a:lnTo>
                <a:lnTo>
                  <a:pt x="921427" y="200643"/>
                </a:lnTo>
                <a:lnTo>
                  <a:pt x="901594" y="193567"/>
                </a:lnTo>
                <a:lnTo>
                  <a:pt x="840505" y="172122"/>
                </a:lnTo>
                <a:lnTo>
                  <a:pt x="768451" y="149510"/>
                </a:lnTo>
                <a:lnTo>
                  <a:pt x="681443" y="125799"/>
                </a:lnTo>
                <a:lnTo>
                  <a:pt x="631842" y="114170"/>
                </a:lnTo>
                <a:lnTo>
                  <a:pt x="569928" y="100626"/>
                </a:lnTo>
                <a:lnTo>
                  <a:pt x="481183" y="84559"/>
                </a:lnTo>
                <a:lnTo>
                  <a:pt x="409149" y="73588"/>
                </a:lnTo>
                <a:lnTo>
                  <a:pt x="361782" y="67496"/>
                </a:lnTo>
                <a:lnTo>
                  <a:pt x="314942" y="62276"/>
                </a:lnTo>
                <a:lnTo>
                  <a:pt x="268608" y="57887"/>
                </a:lnTo>
                <a:lnTo>
                  <a:pt x="222758" y="54289"/>
                </a:lnTo>
                <a:lnTo>
                  <a:pt x="177370" y="51442"/>
                </a:lnTo>
                <a:lnTo>
                  <a:pt x="132422" y="49305"/>
                </a:lnTo>
                <a:lnTo>
                  <a:pt x="87892" y="47839"/>
                </a:lnTo>
                <a:lnTo>
                  <a:pt x="43758" y="47002"/>
                </a:lnTo>
                <a:lnTo>
                  <a:pt x="0" y="46755"/>
                </a:lnTo>
                <a:close/>
              </a:path>
              <a:path w="1073580" h="483352">
                <a:moveTo>
                  <a:pt x="922333" y="0"/>
                </a:moveTo>
                <a:lnTo>
                  <a:pt x="868621" y="19886"/>
                </a:lnTo>
                <a:lnTo>
                  <a:pt x="835748" y="40059"/>
                </a:lnTo>
                <a:lnTo>
                  <a:pt x="854528" y="75287"/>
                </a:lnTo>
                <a:lnTo>
                  <a:pt x="863891" y="92671"/>
                </a:lnTo>
                <a:lnTo>
                  <a:pt x="878742" y="120075"/>
                </a:lnTo>
                <a:lnTo>
                  <a:pt x="907684" y="173755"/>
                </a:lnTo>
                <a:lnTo>
                  <a:pt x="921427" y="200643"/>
                </a:lnTo>
                <a:lnTo>
                  <a:pt x="1026461" y="200643"/>
                </a:lnTo>
                <a:lnTo>
                  <a:pt x="1005271" y="155757"/>
                </a:lnTo>
                <a:lnTo>
                  <a:pt x="987405" y="119864"/>
                </a:lnTo>
                <a:lnTo>
                  <a:pt x="959280" y="66278"/>
                </a:lnTo>
                <a:lnTo>
                  <a:pt x="940714" y="32347"/>
                </a:lnTo>
                <a:lnTo>
                  <a:pt x="928466" y="10656"/>
                </a:lnTo>
                <a:lnTo>
                  <a:pt x="922333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2939" y="2806246"/>
            <a:ext cx="1026461" cy="483352"/>
          </a:xfrm>
          <a:custGeom>
            <a:avLst/>
            <a:gdLst/>
            <a:ahLst/>
            <a:cxnLst/>
            <a:rect l="l" t="t" r="r" b="b"/>
            <a:pathLst>
              <a:path w="1026461" h="483352">
                <a:moveTo>
                  <a:pt x="1026461" y="282708"/>
                </a:moveTo>
                <a:lnTo>
                  <a:pt x="921427" y="282708"/>
                </a:lnTo>
                <a:lnTo>
                  <a:pt x="907659" y="309644"/>
                </a:lnTo>
                <a:lnTo>
                  <a:pt x="877079" y="366361"/>
                </a:lnTo>
                <a:lnTo>
                  <a:pt x="863891" y="390680"/>
                </a:lnTo>
                <a:lnTo>
                  <a:pt x="854528" y="408064"/>
                </a:lnTo>
                <a:lnTo>
                  <a:pt x="835748" y="443292"/>
                </a:lnTo>
                <a:lnTo>
                  <a:pt x="842523" y="447599"/>
                </a:lnTo>
                <a:lnTo>
                  <a:pt x="887178" y="474217"/>
                </a:lnTo>
                <a:lnTo>
                  <a:pt x="922333" y="483352"/>
                </a:lnTo>
                <a:lnTo>
                  <a:pt x="928466" y="472695"/>
                </a:lnTo>
                <a:lnTo>
                  <a:pt x="953045" y="428609"/>
                </a:lnTo>
                <a:lnTo>
                  <a:pt x="976443" y="384748"/>
                </a:lnTo>
                <a:lnTo>
                  <a:pt x="1000403" y="337508"/>
                </a:lnTo>
                <a:lnTo>
                  <a:pt x="1017165" y="302827"/>
                </a:lnTo>
                <a:lnTo>
                  <a:pt x="1022577" y="291225"/>
                </a:lnTo>
                <a:lnTo>
                  <a:pt x="1026461" y="282708"/>
                </a:lnTo>
                <a:close/>
              </a:path>
              <a:path w="1026461" h="483352">
                <a:moveTo>
                  <a:pt x="820436" y="0"/>
                </a:moveTo>
                <a:lnTo>
                  <a:pt x="798123" y="48245"/>
                </a:lnTo>
                <a:lnTo>
                  <a:pt x="775614" y="93202"/>
                </a:lnTo>
                <a:lnTo>
                  <a:pt x="784617" y="100071"/>
                </a:lnTo>
                <a:lnTo>
                  <a:pt x="821789" y="127231"/>
                </a:lnTo>
                <a:lnTo>
                  <a:pt x="879475" y="166379"/>
                </a:lnTo>
                <a:lnTo>
                  <a:pt x="891413" y="173859"/>
                </a:lnTo>
                <a:lnTo>
                  <a:pt x="898234" y="179300"/>
                </a:lnTo>
                <a:lnTo>
                  <a:pt x="847845" y="197808"/>
                </a:lnTo>
                <a:lnTo>
                  <a:pt x="807876" y="211547"/>
                </a:lnTo>
                <a:lnTo>
                  <a:pt x="749607" y="229758"/>
                </a:lnTo>
                <a:lnTo>
                  <a:pt x="657435" y="254245"/>
                </a:lnTo>
                <a:lnTo>
                  <a:pt x="570732" y="271326"/>
                </a:lnTo>
                <a:lnTo>
                  <a:pt x="557818" y="273994"/>
                </a:lnTo>
                <a:lnTo>
                  <a:pt x="545461" y="276274"/>
                </a:lnTo>
                <a:lnTo>
                  <a:pt x="533006" y="278762"/>
                </a:lnTo>
                <a:lnTo>
                  <a:pt x="482820" y="289403"/>
                </a:lnTo>
                <a:lnTo>
                  <a:pt x="470335" y="291888"/>
                </a:lnTo>
                <a:lnTo>
                  <a:pt x="378636" y="306342"/>
                </a:lnTo>
                <a:lnTo>
                  <a:pt x="289376" y="318751"/>
                </a:lnTo>
                <a:lnTo>
                  <a:pt x="222745" y="326707"/>
                </a:lnTo>
                <a:lnTo>
                  <a:pt x="178575" y="331161"/>
                </a:lnTo>
                <a:lnTo>
                  <a:pt x="134671" y="334810"/>
                </a:lnTo>
                <a:lnTo>
                  <a:pt x="91086" y="337542"/>
                </a:lnTo>
                <a:lnTo>
                  <a:pt x="47875" y="339250"/>
                </a:lnTo>
                <a:lnTo>
                  <a:pt x="5092" y="339823"/>
                </a:lnTo>
                <a:lnTo>
                  <a:pt x="0" y="436597"/>
                </a:lnTo>
                <a:lnTo>
                  <a:pt x="65777" y="436007"/>
                </a:lnTo>
                <a:lnTo>
                  <a:pt x="110106" y="434861"/>
                </a:lnTo>
                <a:lnTo>
                  <a:pt x="154842" y="433064"/>
                </a:lnTo>
                <a:lnTo>
                  <a:pt x="200008" y="430577"/>
                </a:lnTo>
                <a:lnTo>
                  <a:pt x="245624" y="427359"/>
                </a:lnTo>
                <a:lnTo>
                  <a:pt x="291713" y="423371"/>
                </a:lnTo>
                <a:lnTo>
                  <a:pt x="338297" y="418572"/>
                </a:lnTo>
                <a:lnTo>
                  <a:pt x="385398" y="412921"/>
                </a:lnTo>
                <a:lnTo>
                  <a:pt x="433037" y="406378"/>
                </a:lnTo>
                <a:lnTo>
                  <a:pt x="569928" y="382726"/>
                </a:lnTo>
                <a:lnTo>
                  <a:pt x="644241" y="366361"/>
                </a:lnTo>
                <a:lnTo>
                  <a:pt x="681443" y="357552"/>
                </a:lnTo>
                <a:lnTo>
                  <a:pt x="756239" y="337508"/>
                </a:lnTo>
                <a:lnTo>
                  <a:pt x="840505" y="311229"/>
                </a:lnTo>
                <a:lnTo>
                  <a:pt x="921427" y="282708"/>
                </a:lnTo>
                <a:lnTo>
                  <a:pt x="1026461" y="282708"/>
                </a:lnTo>
                <a:lnTo>
                  <a:pt x="1043002" y="244332"/>
                </a:lnTo>
                <a:lnTo>
                  <a:pt x="1056443" y="208590"/>
                </a:lnTo>
                <a:lnTo>
                  <a:pt x="1070778" y="160049"/>
                </a:lnTo>
                <a:lnTo>
                  <a:pt x="1073580" y="147741"/>
                </a:lnTo>
                <a:lnTo>
                  <a:pt x="1062219" y="143249"/>
                </a:lnTo>
                <a:lnTo>
                  <a:pt x="1050963" y="138532"/>
                </a:lnTo>
                <a:lnTo>
                  <a:pt x="1006367" y="117400"/>
                </a:lnTo>
                <a:lnTo>
                  <a:pt x="972496" y="99149"/>
                </a:lnTo>
                <a:lnTo>
                  <a:pt x="937328" y="78811"/>
                </a:lnTo>
                <a:lnTo>
                  <a:pt x="896652" y="53117"/>
                </a:lnTo>
                <a:lnTo>
                  <a:pt x="861810" y="29692"/>
                </a:lnTo>
                <a:lnTo>
                  <a:pt x="830752" y="7575"/>
                </a:lnTo>
                <a:lnTo>
                  <a:pt x="820436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2941" y="5817048"/>
            <a:ext cx="1052486" cy="492777"/>
          </a:xfrm>
          <a:custGeom>
            <a:avLst/>
            <a:gdLst/>
            <a:ahLst/>
            <a:cxnLst/>
            <a:rect l="l" t="t" r="r" b="b"/>
            <a:pathLst>
              <a:path w="1052486" h="492777">
                <a:moveTo>
                  <a:pt x="789650" y="0"/>
                </a:moveTo>
                <a:lnTo>
                  <a:pt x="770771" y="49690"/>
                </a:lnTo>
                <a:lnTo>
                  <a:pt x="751446" y="96105"/>
                </a:lnTo>
                <a:lnTo>
                  <a:pt x="760906" y="102332"/>
                </a:lnTo>
                <a:lnTo>
                  <a:pt x="799880" y="126837"/>
                </a:lnTo>
                <a:lnTo>
                  <a:pt x="860158" y="161866"/>
                </a:lnTo>
                <a:lnTo>
                  <a:pt x="872578" y="168495"/>
                </a:lnTo>
                <a:lnTo>
                  <a:pt x="879766" y="173443"/>
                </a:lnTo>
                <a:lnTo>
                  <a:pt x="830795" y="195417"/>
                </a:lnTo>
                <a:lnTo>
                  <a:pt x="791878" y="211914"/>
                </a:lnTo>
                <a:lnTo>
                  <a:pt x="735014" y="234142"/>
                </a:lnTo>
                <a:lnTo>
                  <a:pt x="644779" y="265002"/>
                </a:lnTo>
                <a:lnTo>
                  <a:pt x="559476" y="288087"/>
                </a:lnTo>
                <a:lnTo>
                  <a:pt x="546780" y="291649"/>
                </a:lnTo>
                <a:lnTo>
                  <a:pt x="534611" y="294788"/>
                </a:lnTo>
                <a:lnTo>
                  <a:pt x="522359" y="298140"/>
                </a:lnTo>
                <a:lnTo>
                  <a:pt x="473041" y="312253"/>
                </a:lnTo>
                <a:lnTo>
                  <a:pt x="460760" y="315601"/>
                </a:lnTo>
                <a:lnTo>
                  <a:pt x="326188" y="345930"/>
                </a:lnTo>
                <a:lnTo>
                  <a:pt x="260123" y="359369"/>
                </a:lnTo>
                <a:lnTo>
                  <a:pt x="216212" y="367606"/>
                </a:lnTo>
                <a:lnTo>
                  <a:pt x="172461" y="375132"/>
                </a:lnTo>
                <a:lnTo>
                  <a:pt x="128918" y="381835"/>
                </a:lnTo>
                <a:lnTo>
                  <a:pt x="85628" y="387602"/>
                </a:lnTo>
                <a:lnTo>
                  <a:pt x="42640" y="392320"/>
                </a:lnTo>
                <a:lnTo>
                  <a:pt x="0" y="395876"/>
                </a:lnTo>
                <a:lnTo>
                  <a:pt x="1676" y="492777"/>
                </a:lnTo>
                <a:lnTo>
                  <a:pt x="67248" y="487600"/>
                </a:lnTo>
                <a:lnTo>
                  <a:pt x="111387" y="483363"/>
                </a:lnTo>
                <a:lnTo>
                  <a:pt x="155887" y="478448"/>
                </a:lnTo>
                <a:lnTo>
                  <a:pt x="200768" y="472816"/>
                </a:lnTo>
                <a:lnTo>
                  <a:pt x="246048" y="466422"/>
                </a:lnTo>
                <a:lnTo>
                  <a:pt x="291747" y="459227"/>
                </a:lnTo>
                <a:lnTo>
                  <a:pt x="337884" y="451189"/>
                </a:lnTo>
                <a:lnTo>
                  <a:pt x="384477" y="442265"/>
                </a:lnTo>
                <a:lnTo>
                  <a:pt x="431546" y="432415"/>
                </a:lnTo>
                <a:lnTo>
                  <a:pt x="479051" y="421487"/>
                </a:lnTo>
                <a:lnTo>
                  <a:pt x="566454" y="399270"/>
                </a:lnTo>
                <a:lnTo>
                  <a:pt x="639442" y="377767"/>
                </a:lnTo>
                <a:lnTo>
                  <a:pt x="675944" y="366386"/>
                </a:lnTo>
                <a:lnTo>
                  <a:pt x="749142" y="341178"/>
                </a:lnTo>
                <a:lnTo>
                  <a:pt x="831378" y="309071"/>
                </a:lnTo>
                <a:lnTo>
                  <a:pt x="910117" y="274978"/>
                </a:lnTo>
                <a:lnTo>
                  <a:pt x="1012154" y="274978"/>
                </a:lnTo>
                <a:lnTo>
                  <a:pt x="1028719" y="228212"/>
                </a:lnTo>
                <a:lnTo>
                  <a:pt x="1039634" y="191618"/>
                </a:lnTo>
                <a:lnTo>
                  <a:pt x="1050549" y="142193"/>
                </a:lnTo>
                <a:lnTo>
                  <a:pt x="1052486" y="129718"/>
                </a:lnTo>
                <a:lnTo>
                  <a:pt x="1040839" y="126031"/>
                </a:lnTo>
                <a:lnTo>
                  <a:pt x="1029282" y="122113"/>
                </a:lnTo>
                <a:lnTo>
                  <a:pt x="983318" y="104147"/>
                </a:lnTo>
                <a:lnTo>
                  <a:pt x="948256" y="88304"/>
                </a:lnTo>
                <a:lnTo>
                  <a:pt x="911753" y="70470"/>
                </a:lnTo>
                <a:lnTo>
                  <a:pt x="857147" y="40754"/>
                </a:lnTo>
                <a:lnTo>
                  <a:pt x="822127" y="20214"/>
                </a:lnTo>
                <a:lnTo>
                  <a:pt x="811290" y="13580"/>
                </a:lnTo>
                <a:lnTo>
                  <a:pt x="789650" y="0"/>
                </a:lnTo>
                <a:close/>
              </a:path>
              <a:path w="1052486" h="492777">
                <a:moveTo>
                  <a:pt x="1012154" y="274978"/>
                </a:moveTo>
                <a:lnTo>
                  <a:pt x="910117" y="274978"/>
                </a:lnTo>
                <a:lnTo>
                  <a:pt x="898267" y="302804"/>
                </a:lnTo>
                <a:lnTo>
                  <a:pt x="871758" y="361436"/>
                </a:lnTo>
                <a:lnTo>
                  <a:pt x="860256" y="386700"/>
                </a:lnTo>
                <a:lnTo>
                  <a:pt x="852126" y="404695"/>
                </a:lnTo>
                <a:lnTo>
                  <a:pt x="835850" y="441145"/>
                </a:lnTo>
                <a:lnTo>
                  <a:pt x="842906" y="444971"/>
                </a:lnTo>
                <a:lnTo>
                  <a:pt x="889307" y="468415"/>
                </a:lnTo>
                <a:lnTo>
                  <a:pt x="925018" y="475066"/>
                </a:lnTo>
                <a:lnTo>
                  <a:pt x="930394" y="464010"/>
                </a:lnTo>
                <a:lnTo>
                  <a:pt x="951842" y="418316"/>
                </a:lnTo>
                <a:lnTo>
                  <a:pt x="972120" y="372930"/>
                </a:lnTo>
                <a:lnTo>
                  <a:pt x="987669" y="336413"/>
                </a:lnTo>
                <a:lnTo>
                  <a:pt x="1002356" y="300278"/>
                </a:lnTo>
                <a:lnTo>
                  <a:pt x="1007134" y="288087"/>
                </a:lnTo>
                <a:lnTo>
                  <a:pt x="1012154" y="274978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2946" y="4948566"/>
            <a:ext cx="1110173" cy="493975"/>
          </a:xfrm>
          <a:custGeom>
            <a:avLst/>
            <a:gdLst/>
            <a:ahLst/>
            <a:cxnLst/>
            <a:rect l="l" t="t" r="r" b="b"/>
            <a:pathLst>
              <a:path w="1110173" h="493975">
                <a:moveTo>
                  <a:pt x="1101796" y="279169"/>
                </a:moveTo>
                <a:lnTo>
                  <a:pt x="680822" y="279169"/>
                </a:lnTo>
                <a:lnTo>
                  <a:pt x="763541" y="283104"/>
                </a:lnTo>
                <a:lnTo>
                  <a:pt x="776228" y="283962"/>
                </a:lnTo>
                <a:lnTo>
                  <a:pt x="837009" y="289657"/>
                </a:lnTo>
                <a:lnTo>
                  <a:pt x="909378" y="298813"/>
                </a:lnTo>
                <a:lnTo>
                  <a:pt x="932094" y="302422"/>
                </a:lnTo>
                <a:lnTo>
                  <a:pt x="926553" y="309161"/>
                </a:lnTo>
                <a:lnTo>
                  <a:pt x="916405" y="318981"/>
                </a:lnTo>
                <a:lnTo>
                  <a:pt x="881199" y="355384"/>
                </a:lnTo>
                <a:lnTo>
                  <a:pt x="845662" y="394133"/>
                </a:lnTo>
                <a:lnTo>
                  <a:pt x="830059" y="412133"/>
                </a:lnTo>
                <a:lnTo>
                  <a:pt x="839738" y="423728"/>
                </a:lnTo>
                <a:lnTo>
                  <a:pt x="846296" y="431763"/>
                </a:lnTo>
                <a:lnTo>
                  <a:pt x="852579" y="439806"/>
                </a:lnTo>
                <a:lnTo>
                  <a:pt x="861432" y="451427"/>
                </a:lnTo>
                <a:lnTo>
                  <a:pt x="893279" y="493975"/>
                </a:lnTo>
                <a:lnTo>
                  <a:pt x="901794" y="484420"/>
                </a:lnTo>
                <a:lnTo>
                  <a:pt x="927574" y="456328"/>
                </a:lnTo>
                <a:lnTo>
                  <a:pt x="956779" y="426172"/>
                </a:lnTo>
                <a:lnTo>
                  <a:pt x="991228" y="392581"/>
                </a:lnTo>
                <a:lnTo>
                  <a:pt x="1021397" y="365373"/>
                </a:lnTo>
                <a:lnTo>
                  <a:pt x="1050732" y="340478"/>
                </a:lnTo>
                <a:lnTo>
                  <a:pt x="1089962" y="310539"/>
                </a:lnTo>
                <a:lnTo>
                  <a:pt x="1110173" y="296832"/>
                </a:lnTo>
                <a:lnTo>
                  <a:pt x="1104873" y="285376"/>
                </a:lnTo>
                <a:lnTo>
                  <a:pt x="1101796" y="279169"/>
                </a:lnTo>
                <a:close/>
              </a:path>
              <a:path w="1110173" h="493975">
                <a:moveTo>
                  <a:pt x="568668" y="171690"/>
                </a:moveTo>
                <a:lnTo>
                  <a:pt x="478526" y="174432"/>
                </a:lnTo>
                <a:lnTo>
                  <a:pt x="405779" y="178675"/>
                </a:lnTo>
                <a:lnTo>
                  <a:pt x="358179" y="182564"/>
                </a:lnTo>
                <a:lnTo>
                  <a:pt x="311276" y="187196"/>
                </a:lnTo>
                <a:lnTo>
                  <a:pt x="265042" y="192537"/>
                </a:lnTo>
                <a:lnTo>
                  <a:pt x="219445" y="198550"/>
                </a:lnTo>
                <a:lnTo>
                  <a:pt x="174457" y="205202"/>
                </a:lnTo>
                <a:lnTo>
                  <a:pt x="130049" y="212457"/>
                </a:lnTo>
                <a:lnTo>
                  <a:pt x="86189" y="220281"/>
                </a:lnTo>
                <a:lnTo>
                  <a:pt x="42849" y="228639"/>
                </a:lnTo>
                <a:lnTo>
                  <a:pt x="0" y="237495"/>
                </a:lnTo>
                <a:lnTo>
                  <a:pt x="25095" y="331094"/>
                </a:lnTo>
                <a:lnTo>
                  <a:pt x="45993" y="326793"/>
                </a:lnTo>
                <a:lnTo>
                  <a:pt x="67064" y="322759"/>
                </a:lnTo>
                <a:lnTo>
                  <a:pt x="109687" y="315445"/>
                </a:lnTo>
                <a:lnTo>
                  <a:pt x="152888" y="309056"/>
                </a:lnTo>
                <a:lnTo>
                  <a:pt x="196592" y="303497"/>
                </a:lnTo>
                <a:lnTo>
                  <a:pt x="240722" y="298671"/>
                </a:lnTo>
                <a:lnTo>
                  <a:pt x="307550" y="292601"/>
                </a:lnTo>
                <a:lnTo>
                  <a:pt x="419988" y="284800"/>
                </a:lnTo>
                <a:lnTo>
                  <a:pt x="477528" y="281611"/>
                </a:lnTo>
                <a:lnTo>
                  <a:pt x="554070" y="281068"/>
                </a:lnTo>
                <a:lnTo>
                  <a:pt x="566756" y="280915"/>
                </a:lnTo>
                <a:lnTo>
                  <a:pt x="579305" y="280580"/>
                </a:lnTo>
                <a:lnTo>
                  <a:pt x="605445" y="280298"/>
                </a:lnTo>
                <a:lnTo>
                  <a:pt x="655735" y="279211"/>
                </a:lnTo>
                <a:lnTo>
                  <a:pt x="1101796" y="279169"/>
                </a:lnTo>
                <a:lnTo>
                  <a:pt x="1099262" y="274059"/>
                </a:lnTo>
                <a:lnTo>
                  <a:pt x="1093360" y="262875"/>
                </a:lnTo>
                <a:lnTo>
                  <a:pt x="1067240" y="219331"/>
                </a:lnTo>
                <a:lnTo>
                  <a:pt x="1051729" y="196445"/>
                </a:lnTo>
                <a:lnTo>
                  <a:pt x="933280" y="196445"/>
                </a:lnTo>
                <a:lnTo>
                  <a:pt x="912413" y="193654"/>
                </a:lnTo>
                <a:lnTo>
                  <a:pt x="848198" y="185372"/>
                </a:lnTo>
                <a:lnTo>
                  <a:pt x="773010" y="178224"/>
                </a:lnTo>
                <a:lnTo>
                  <a:pt x="682980" y="173132"/>
                </a:lnTo>
                <a:lnTo>
                  <a:pt x="632048" y="172068"/>
                </a:lnTo>
                <a:lnTo>
                  <a:pt x="568668" y="171690"/>
                </a:lnTo>
                <a:close/>
              </a:path>
              <a:path w="1110173" h="493975">
                <a:moveTo>
                  <a:pt x="892453" y="0"/>
                </a:moveTo>
                <a:lnTo>
                  <a:pt x="844041" y="30617"/>
                </a:lnTo>
                <a:lnTo>
                  <a:pt x="816087" y="57181"/>
                </a:lnTo>
                <a:lnTo>
                  <a:pt x="841786" y="87732"/>
                </a:lnTo>
                <a:lnTo>
                  <a:pt x="914216" y="172957"/>
                </a:lnTo>
                <a:lnTo>
                  <a:pt x="933280" y="196445"/>
                </a:lnTo>
                <a:lnTo>
                  <a:pt x="1051729" y="196445"/>
                </a:lnTo>
                <a:lnTo>
                  <a:pt x="1045579" y="187740"/>
                </a:lnTo>
                <a:lnTo>
                  <a:pt x="1022749" y="156863"/>
                </a:lnTo>
                <a:lnTo>
                  <a:pt x="997372" y="124171"/>
                </a:lnTo>
                <a:lnTo>
                  <a:pt x="973448" y="94395"/>
                </a:lnTo>
                <a:lnTo>
                  <a:pt x="942377" y="57147"/>
                </a:lnTo>
                <a:lnTo>
                  <a:pt x="917160" y="27818"/>
                </a:lnTo>
                <a:lnTo>
                  <a:pt x="900668" y="9147"/>
                </a:lnTo>
                <a:lnTo>
                  <a:pt x="892453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2942" y="4150068"/>
            <a:ext cx="1037115" cy="533338"/>
          </a:xfrm>
          <a:custGeom>
            <a:avLst/>
            <a:gdLst/>
            <a:ahLst/>
            <a:cxnLst/>
            <a:rect l="l" t="t" r="r" b="b"/>
            <a:pathLst>
              <a:path w="1037115" h="533338">
                <a:moveTo>
                  <a:pt x="6743" y="0"/>
                </a:moveTo>
                <a:lnTo>
                  <a:pt x="0" y="96672"/>
                </a:lnTo>
                <a:lnTo>
                  <a:pt x="21158" y="99409"/>
                </a:lnTo>
                <a:lnTo>
                  <a:pt x="42394" y="102455"/>
                </a:lnTo>
                <a:lnTo>
                  <a:pt x="85076" y="109416"/>
                </a:lnTo>
                <a:lnTo>
                  <a:pt x="128003" y="117441"/>
                </a:lnTo>
                <a:lnTo>
                  <a:pt x="192766" y="131220"/>
                </a:lnTo>
                <a:lnTo>
                  <a:pt x="236130" y="141399"/>
                </a:lnTo>
                <a:lnTo>
                  <a:pt x="279597" y="152239"/>
                </a:lnTo>
                <a:lnTo>
                  <a:pt x="344901" y="169484"/>
                </a:lnTo>
                <a:lnTo>
                  <a:pt x="443900" y="197188"/>
                </a:lnTo>
                <a:lnTo>
                  <a:pt x="516532" y="221612"/>
                </a:lnTo>
                <a:lnTo>
                  <a:pt x="528592" y="225601"/>
                </a:lnTo>
                <a:lnTo>
                  <a:pt x="540581" y="229372"/>
                </a:lnTo>
                <a:lnTo>
                  <a:pt x="553072" y="233595"/>
                </a:lnTo>
                <a:lnTo>
                  <a:pt x="613286" y="252971"/>
                </a:lnTo>
                <a:lnTo>
                  <a:pt x="713840" y="291709"/>
                </a:lnTo>
                <a:lnTo>
                  <a:pt x="781163" y="321831"/>
                </a:lnTo>
                <a:lnTo>
                  <a:pt x="846614" y="354047"/>
                </a:lnTo>
                <a:lnTo>
                  <a:pt x="866919" y="364844"/>
                </a:lnTo>
                <a:lnTo>
                  <a:pt x="859485" y="369417"/>
                </a:lnTo>
                <a:lnTo>
                  <a:pt x="846734" y="375373"/>
                </a:lnTo>
                <a:lnTo>
                  <a:pt x="801565" y="398359"/>
                </a:lnTo>
                <a:lnTo>
                  <a:pt x="755340" y="423427"/>
                </a:lnTo>
                <a:lnTo>
                  <a:pt x="734721" y="435368"/>
                </a:lnTo>
                <a:lnTo>
                  <a:pt x="740095" y="449479"/>
                </a:lnTo>
                <a:lnTo>
                  <a:pt x="743680" y="459210"/>
                </a:lnTo>
                <a:lnTo>
                  <a:pt x="747006" y="468860"/>
                </a:lnTo>
                <a:lnTo>
                  <a:pt x="751601" y="482731"/>
                </a:lnTo>
                <a:lnTo>
                  <a:pt x="767853" y="533338"/>
                </a:lnTo>
                <a:lnTo>
                  <a:pt x="790177" y="520906"/>
                </a:lnTo>
                <a:lnTo>
                  <a:pt x="849972" y="489896"/>
                </a:lnTo>
                <a:lnTo>
                  <a:pt x="893476" y="469349"/>
                </a:lnTo>
                <a:lnTo>
                  <a:pt x="930859" y="453450"/>
                </a:lnTo>
                <a:lnTo>
                  <a:pt x="966702" y="439461"/>
                </a:lnTo>
                <a:lnTo>
                  <a:pt x="1013544" y="423924"/>
                </a:lnTo>
                <a:lnTo>
                  <a:pt x="1037115" y="417543"/>
                </a:lnTo>
                <a:lnTo>
                  <a:pt x="1035833" y="404984"/>
                </a:lnTo>
                <a:lnTo>
                  <a:pt x="1027519" y="355055"/>
                </a:lnTo>
                <a:lnTo>
                  <a:pt x="1018532" y="317941"/>
                </a:lnTo>
                <a:lnTo>
                  <a:pt x="1007825" y="281119"/>
                </a:lnTo>
                <a:lnTo>
                  <a:pt x="1002713" y="265032"/>
                </a:lnTo>
                <a:lnTo>
                  <a:pt x="902547" y="265032"/>
                </a:lnTo>
                <a:lnTo>
                  <a:pt x="883718" y="255600"/>
                </a:lnTo>
                <a:lnTo>
                  <a:pt x="825699" y="226871"/>
                </a:lnTo>
                <a:lnTo>
                  <a:pt x="756932" y="195630"/>
                </a:lnTo>
                <a:lnTo>
                  <a:pt x="673481" y="161505"/>
                </a:lnTo>
                <a:lnTo>
                  <a:pt x="637627" y="148225"/>
                </a:lnTo>
                <a:lnTo>
                  <a:pt x="565863" y="122934"/>
                </a:lnTo>
                <a:lnTo>
                  <a:pt x="479739" y="96170"/>
                </a:lnTo>
                <a:lnTo>
                  <a:pt x="409575" y="76499"/>
                </a:lnTo>
                <a:lnTo>
                  <a:pt x="363301" y="64679"/>
                </a:lnTo>
                <a:lnTo>
                  <a:pt x="317445" y="53789"/>
                </a:lnTo>
                <a:lnTo>
                  <a:pt x="271989" y="43785"/>
                </a:lnTo>
                <a:lnTo>
                  <a:pt x="226918" y="34626"/>
                </a:lnTo>
                <a:lnTo>
                  <a:pt x="182215" y="26268"/>
                </a:lnTo>
                <a:lnTo>
                  <a:pt x="137862" y="18669"/>
                </a:lnTo>
                <a:lnTo>
                  <a:pt x="93844" y="11787"/>
                </a:lnTo>
                <a:lnTo>
                  <a:pt x="50143" y="5578"/>
                </a:lnTo>
                <a:lnTo>
                  <a:pt x="6743" y="0"/>
                </a:lnTo>
                <a:close/>
              </a:path>
              <a:path w="1037115" h="533338">
                <a:moveTo>
                  <a:pt x="927894" y="65999"/>
                </a:moveTo>
                <a:lnTo>
                  <a:pt x="872155" y="79185"/>
                </a:lnTo>
                <a:lnTo>
                  <a:pt x="837077" y="95208"/>
                </a:lnTo>
                <a:lnTo>
                  <a:pt x="851424" y="132462"/>
                </a:lnTo>
                <a:lnTo>
                  <a:pt x="858596" y="150859"/>
                </a:lnTo>
                <a:lnTo>
                  <a:pt x="870674" y="181621"/>
                </a:lnTo>
                <a:lnTo>
                  <a:pt x="892170" y="236624"/>
                </a:lnTo>
                <a:lnTo>
                  <a:pt x="902547" y="265032"/>
                </a:lnTo>
                <a:lnTo>
                  <a:pt x="1002713" y="265032"/>
                </a:lnTo>
                <a:lnTo>
                  <a:pt x="986639" y="217479"/>
                </a:lnTo>
                <a:lnTo>
                  <a:pt x="973688" y="181470"/>
                </a:lnTo>
                <a:lnTo>
                  <a:pt x="956466" y="136220"/>
                </a:lnTo>
                <a:lnTo>
                  <a:pt x="942200" y="100345"/>
                </a:lnTo>
                <a:lnTo>
                  <a:pt x="932685" y="77322"/>
                </a:lnTo>
                <a:lnTo>
                  <a:pt x="927894" y="65999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3194" y="3809994"/>
            <a:ext cx="2032000" cy="710559"/>
          </a:xfrm>
          <a:custGeom>
            <a:avLst/>
            <a:gdLst/>
            <a:ahLst/>
            <a:cxnLst/>
            <a:rect l="l" t="t" r="r" b="b"/>
            <a:pathLst>
              <a:path w="2032000" h="710559">
                <a:moveTo>
                  <a:pt x="7106" y="1132"/>
                </a:moveTo>
                <a:lnTo>
                  <a:pt x="4715" y="41652"/>
                </a:lnTo>
                <a:lnTo>
                  <a:pt x="3951" y="75405"/>
                </a:lnTo>
                <a:lnTo>
                  <a:pt x="4263" y="91522"/>
                </a:lnTo>
                <a:lnTo>
                  <a:pt x="5261" y="105558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744" y="189512"/>
                </a:lnTo>
                <a:lnTo>
                  <a:pt x="11556" y="209551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32000" y="3632"/>
                </a:lnTo>
                <a:lnTo>
                  <a:pt x="1141024" y="3632"/>
                </a:lnTo>
                <a:lnTo>
                  <a:pt x="7106" y="1132"/>
                </a:lnTo>
                <a:close/>
              </a:path>
              <a:path w="2032000" h="710559">
                <a:moveTo>
                  <a:pt x="2032000" y="0"/>
                </a:moveTo>
                <a:lnTo>
                  <a:pt x="1141024" y="3632"/>
                </a:lnTo>
                <a:lnTo>
                  <a:pt x="2032000" y="3632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3194" y="4800594"/>
            <a:ext cx="2032000" cy="710559"/>
          </a:xfrm>
          <a:custGeom>
            <a:avLst/>
            <a:gdLst/>
            <a:ahLst/>
            <a:cxnLst/>
            <a:rect l="l" t="t" r="r" b="b"/>
            <a:pathLst>
              <a:path w="2032000" h="710559">
                <a:moveTo>
                  <a:pt x="7106" y="1132"/>
                </a:moveTo>
                <a:lnTo>
                  <a:pt x="4715" y="41652"/>
                </a:lnTo>
                <a:lnTo>
                  <a:pt x="3951" y="75405"/>
                </a:lnTo>
                <a:lnTo>
                  <a:pt x="4263" y="91522"/>
                </a:lnTo>
                <a:lnTo>
                  <a:pt x="5261" y="105558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744" y="189512"/>
                </a:lnTo>
                <a:lnTo>
                  <a:pt x="11556" y="209551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32000" y="3632"/>
                </a:lnTo>
                <a:lnTo>
                  <a:pt x="1141024" y="3632"/>
                </a:lnTo>
                <a:lnTo>
                  <a:pt x="7106" y="1132"/>
                </a:lnTo>
                <a:close/>
              </a:path>
              <a:path w="2032000" h="710559">
                <a:moveTo>
                  <a:pt x="2032000" y="0"/>
                </a:moveTo>
                <a:lnTo>
                  <a:pt x="1141024" y="3632"/>
                </a:lnTo>
                <a:lnTo>
                  <a:pt x="2032000" y="3632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3194" y="5791200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84377" y="2053201"/>
            <a:ext cx="1729105" cy="385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Informativa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4800" y="2971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  <a:latin typeface="Verdana"/>
                <a:cs typeface="Verdana"/>
              </a:rPr>
              <a:t>Consultiva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51000" y="3962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  <a:latin typeface="Verdana"/>
                <a:cs typeface="Verdana"/>
              </a:rPr>
              <a:t>Decisiva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74800" y="4953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  <a:latin typeface="Verdana"/>
                <a:cs typeface="Verdana"/>
              </a:rPr>
              <a:t>Avaliativa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74800" y="59436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  <a:latin typeface="Verdana"/>
                <a:cs typeface="Verdana"/>
              </a:rPr>
              <a:t>Educativa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079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Formas e Participação</a:t>
            </a:r>
            <a:endParaRPr sz="3800">
              <a:latin typeface="Verdana"/>
              <a:cs typeface="Verdana"/>
            </a:endParaRPr>
          </a:p>
          <a:p>
            <a:pPr marL="12700">
              <a:lnSpc>
                <a:spcPts val="397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dos Familiares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8288" y="1680019"/>
            <a:ext cx="4351655" cy="1263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04200"/>
              </a:lnSpc>
            </a:pP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ssembleia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12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-6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2000" b="1" spc="-6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b="1" spc="-60" dirty="0" smtClean="0">
                <a:solidFill>
                  <a:srgbClr val="333333"/>
                </a:solidFill>
                <a:latin typeface="Verdana"/>
                <a:cs typeface="Verdana"/>
              </a:rPr>
              <a:t>miss</a:t>
            </a:r>
            <a:r>
              <a:rPr sz="2000" b="1" spc="-65" dirty="0" smtClean="0">
                <a:solidFill>
                  <a:srgbClr val="333333"/>
                </a:solidFill>
                <a:latin typeface="Verdana"/>
                <a:cs typeface="Verdana"/>
              </a:rPr>
              <a:t>õ</a:t>
            </a:r>
            <a:r>
              <a:rPr sz="2000" b="1" spc="-60" dirty="0" smtClean="0">
                <a:solidFill>
                  <a:srgbClr val="333333"/>
                </a:solidFill>
                <a:latin typeface="Verdana"/>
                <a:cs typeface="Verdana"/>
              </a:rPr>
              <a:t>es mis</a:t>
            </a:r>
            <a:r>
              <a:rPr sz="2000" b="1" spc="-6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b="1" spc="-6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b="1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sã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atuaçõe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qu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ga</a:t>
            </a:r>
            <a:r>
              <a:rPr sz="2000" spc="-9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antem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participaçã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2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-60" dirty="0" smtClean="0">
                <a:solidFill>
                  <a:srgbClr val="333333"/>
                </a:solidFill>
                <a:latin typeface="Verdana"/>
                <a:cs typeface="Verdana"/>
              </a:rPr>
              <a:t>decis</a:t>
            </a:r>
            <a:r>
              <a:rPr sz="2000" b="1" spc="-65" dirty="0" smtClean="0">
                <a:solidFill>
                  <a:srgbClr val="333333"/>
                </a:solidFill>
                <a:latin typeface="Verdana"/>
                <a:cs typeface="Verdana"/>
              </a:rPr>
              <a:t>ó</a:t>
            </a:r>
            <a:r>
              <a:rPr sz="2000" b="1" spc="-60" dirty="0" smtClean="0">
                <a:solidFill>
                  <a:srgbClr val="333333"/>
                </a:solidFill>
                <a:latin typeface="Verdana"/>
                <a:cs typeface="Verdana"/>
              </a:rPr>
              <a:t>ri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b="1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e </a:t>
            </a:r>
            <a:r>
              <a:rPr sz="2000" b="1" spc="-60" dirty="0" smtClean="0">
                <a:solidFill>
                  <a:srgbClr val="333333"/>
                </a:solidFill>
                <a:latin typeface="Verdana"/>
                <a:cs typeface="Verdana"/>
              </a:rPr>
              <a:t>avaliativa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8288" y="3077019"/>
            <a:ext cx="4285615" cy="2355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qu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-6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sã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argumento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114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das pessoa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nã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2000" spc="-6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rg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qu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ocupam 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escol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comunidade.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338455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diálog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basei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empenho conjunt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busca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melhores acordo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pa</a:t>
            </a:r>
            <a:r>
              <a:rPr sz="2000" spc="-9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educaçã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dos estudantes.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5194" y="2669151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5194" y="3659751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82309" y="2836881"/>
            <a:ext cx="121348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Decisiva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0069" y="3827481"/>
            <a:ext cx="143827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Avaliativa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92446" y="3386804"/>
            <a:ext cx="1110173" cy="493975"/>
          </a:xfrm>
          <a:custGeom>
            <a:avLst/>
            <a:gdLst/>
            <a:ahLst/>
            <a:cxnLst/>
            <a:rect l="l" t="t" r="r" b="b"/>
            <a:pathLst>
              <a:path w="1110173" h="493975">
                <a:moveTo>
                  <a:pt x="1101796" y="279169"/>
                </a:moveTo>
                <a:lnTo>
                  <a:pt x="680821" y="279169"/>
                </a:lnTo>
                <a:lnTo>
                  <a:pt x="763541" y="283103"/>
                </a:lnTo>
                <a:lnTo>
                  <a:pt x="776228" y="283961"/>
                </a:lnTo>
                <a:lnTo>
                  <a:pt x="837009" y="289656"/>
                </a:lnTo>
                <a:lnTo>
                  <a:pt x="909378" y="298813"/>
                </a:lnTo>
                <a:lnTo>
                  <a:pt x="932094" y="302421"/>
                </a:lnTo>
                <a:lnTo>
                  <a:pt x="926553" y="309161"/>
                </a:lnTo>
                <a:lnTo>
                  <a:pt x="916405" y="318980"/>
                </a:lnTo>
                <a:lnTo>
                  <a:pt x="881199" y="355384"/>
                </a:lnTo>
                <a:lnTo>
                  <a:pt x="845662" y="394133"/>
                </a:lnTo>
                <a:lnTo>
                  <a:pt x="830059" y="412132"/>
                </a:lnTo>
                <a:lnTo>
                  <a:pt x="839738" y="423727"/>
                </a:lnTo>
                <a:lnTo>
                  <a:pt x="846296" y="431762"/>
                </a:lnTo>
                <a:lnTo>
                  <a:pt x="852579" y="439806"/>
                </a:lnTo>
                <a:lnTo>
                  <a:pt x="861432" y="451427"/>
                </a:lnTo>
                <a:lnTo>
                  <a:pt x="893279" y="493975"/>
                </a:lnTo>
                <a:lnTo>
                  <a:pt x="901794" y="484420"/>
                </a:lnTo>
                <a:lnTo>
                  <a:pt x="927574" y="456327"/>
                </a:lnTo>
                <a:lnTo>
                  <a:pt x="956779" y="426172"/>
                </a:lnTo>
                <a:lnTo>
                  <a:pt x="991228" y="392581"/>
                </a:lnTo>
                <a:lnTo>
                  <a:pt x="1021397" y="365373"/>
                </a:lnTo>
                <a:lnTo>
                  <a:pt x="1050732" y="340478"/>
                </a:lnTo>
                <a:lnTo>
                  <a:pt x="1089962" y="310539"/>
                </a:lnTo>
                <a:lnTo>
                  <a:pt x="1110173" y="296832"/>
                </a:lnTo>
                <a:lnTo>
                  <a:pt x="1104873" y="285375"/>
                </a:lnTo>
                <a:lnTo>
                  <a:pt x="1101796" y="279169"/>
                </a:lnTo>
                <a:close/>
              </a:path>
              <a:path w="1110173" h="493975">
                <a:moveTo>
                  <a:pt x="568668" y="171690"/>
                </a:moveTo>
                <a:lnTo>
                  <a:pt x="478526" y="174431"/>
                </a:lnTo>
                <a:lnTo>
                  <a:pt x="405779" y="178675"/>
                </a:lnTo>
                <a:lnTo>
                  <a:pt x="358179" y="182564"/>
                </a:lnTo>
                <a:lnTo>
                  <a:pt x="311276" y="187196"/>
                </a:lnTo>
                <a:lnTo>
                  <a:pt x="265042" y="192536"/>
                </a:lnTo>
                <a:lnTo>
                  <a:pt x="219445" y="198549"/>
                </a:lnTo>
                <a:lnTo>
                  <a:pt x="174457" y="205201"/>
                </a:lnTo>
                <a:lnTo>
                  <a:pt x="130049" y="212457"/>
                </a:lnTo>
                <a:lnTo>
                  <a:pt x="86189" y="220280"/>
                </a:lnTo>
                <a:lnTo>
                  <a:pt x="42849" y="228638"/>
                </a:lnTo>
                <a:lnTo>
                  <a:pt x="0" y="237495"/>
                </a:lnTo>
                <a:lnTo>
                  <a:pt x="25095" y="331094"/>
                </a:lnTo>
                <a:lnTo>
                  <a:pt x="45993" y="326793"/>
                </a:lnTo>
                <a:lnTo>
                  <a:pt x="67064" y="322759"/>
                </a:lnTo>
                <a:lnTo>
                  <a:pt x="109687" y="315444"/>
                </a:lnTo>
                <a:lnTo>
                  <a:pt x="152888" y="309055"/>
                </a:lnTo>
                <a:lnTo>
                  <a:pt x="196592" y="303496"/>
                </a:lnTo>
                <a:lnTo>
                  <a:pt x="240722" y="298671"/>
                </a:lnTo>
                <a:lnTo>
                  <a:pt x="307550" y="292600"/>
                </a:lnTo>
                <a:lnTo>
                  <a:pt x="419988" y="284800"/>
                </a:lnTo>
                <a:lnTo>
                  <a:pt x="477528" y="281611"/>
                </a:lnTo>
                <a:lnTo>
                  <a:pt x="554070" y="281067"/>
                </a:lnTo>
                <a:lnTo>
                  <a:pt x="566756" y="280914"/>
                </a:lnTo>
                <a:lnTo>
                  <a:pt x="579305" y="280580"/>
                </a:lnTo>
                <a:lnTo>
                  <a:pt x="605445" y="280302"/>
                </a:lnTo>
                <a:lnTo>
                  <a:pt x="655735" y="279213"/>
                </a:lnTo>
                <a:lnTo>
                  <a:pt x="1101796" y="279169"/>
                </a:lnTo>
                <a:lnTo>
                  <a:pt x="1099262" y="274058"/>
                </a:lnTo>
                <a:lnTo>
                  <a:pt x="1093360" y="262874"/>
                </a:lnTo>
                <a:lnTo>
                  <a:pt x="1067240" y="219331"/>
                </a:lnTo>
                <a:lnTo>
                  <a:pt x="1051729" y="196445"/>
                </a:lnTo>
                <a:lnTo>
                  <a:pt x="933280" y="196445"/>
                </a:lnTo>
                <a:lnTo>
                  <a:pt x="912413" y="193654"/>
                </a:lnTo>
                <a:lnTo>
                  <a:pt x="848198" y="185371"/>
                </a:lnTo>
                <a:lnTo>
                  <a:pt x="773010" y="178224"/>
                </a:lnTo>
                <a:lnTo>
                  <a:pt x="682980" y="173131"/>
                </a:lnTo>
                <a:lnTo>
                  <a:pt x="632048" y="172067"/>
                </a:lnTo>
                <a:lnTo>
                  <a:pt x="568668" y="171690"/>
                </a:lnTo>
                <a:close/>
              </a:path>
              <a:path w="1110173" h="493975">
                <a:moveTo>
                  <a:pt x="892453" y="0"/>
                </a:moveTo>
                <a:lnTo>
                  <a:pt x="844041" y="30617"/>
                </a:lnTo>
                <a:lnTo>
                  <a:pt x="816087" y="57180"/>
                </a:lnTo>
                <a:lnTo>
                  <a:pt x="841786" y="87732"/>
                </a:lnTo>
                <a:lnTo>
                  <a:pt x="914216" y="172957"/>
                </a:lnTo>
                <a:lnTo>
                  <a:pt x="933280" y="196445"/>
                </a:lnTo>
                <a:lnTo>
                  <a:pt x="1051729" y="196445"/>
                </a:lnTo>
                <a:lnTo>
                  <a:pt x="1045579" y="187740"/>
                </a:lnTo>
                <a:lnTo>
                  <a:pt x="1022749" y="156862"/>
                </a:lnTo>
                <a:lnTo>
                  <a:pt x="997372" y="124172"/>
                </a:lnTo>
                <a:lnTo>
                  <a:pt x="973448" y="94400"/>
                </a:lnTo>
                <a:lnTo>
                  <a:pt x="942378" y="57148"/>
                </a:lnTo>
                <a:lnTo>
                  <a:pt x="917161" y="27818"/>
                </a:lnTo>
                <a:lnTo>
                  <a:pt x="900668" y="9147"/>
                </a:lnTo>
                <a:lnTo>
                  <a:pt x="892453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5194" y="5924001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82099" y="6091731"/>
            <a:ext cx="141414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Educativa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8289" y="5724622"/>
            <a:ext cx="3041650" cy="133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58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Grupos Inte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 Biblioteca </a:t>
            </a:r>
            <a:r>
              <a:rPr sz="2000" spc="-20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uto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ada 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ormação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</a:t>
            </a:r>
            <a:r>
              <a:rPr sz="2000" spc="-105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amiliares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55946" y="6035770"/>
            <a:ext cx="1110173" cy="493975"/>
          </a:xfrm>
          <a:custGeom>
            <a:avLst/>
            <a:gdLst/>
            <a:ahLst/>
            <a:cxnLst/>
            <a:rect l="l" t="t" r="r" b="b"/>
            <a:pathLst>
              <a:path w="1110173" h="493975">
                <a:moveTo>
                  <a:pt x="1101796" y="279169"/>
                </a:moveTo>
                <a:lnTo>
                  <a:pt x="680822" y="279169"/>
                </a:lnTo>
                <a:lnTo>
                  <a:pt x="763541" y="283104"/>
                </a:lnTo>
                <a:lnTo>
                  <a:pt x="776228" y="283962"/>
                </a:lnTo>
                <a:lnTo>
                  <a:pt x="837009" y="289657"/>
                </a:lnTo>
                <a:lnTo>
                  <a:pt x="909378" y="298813"/>
                </a:lnTo>
                <a:lnTo>
                  <a:pt x="932094" y="302422"/>
                </a:lnTo>
                <a:lnTo>
                  <a:pt x="926553" y="309161"/>
                </a:lnTo>
                <a:lnTo>
                  <a:pt x="916405" y="318981"/>
                </a:lnTo>
                <a:lnTo>
                  <a:pt x="881199" y="355384"/>
                </a:lnTo>
                <a:lnTo>
                  <a:pt x="845662" y="394133"/>
                </a:lnTo>
                <a:lnTo>
                  <a:pt x="830059" y="412133"/>
                </a:lnTo>
                <a:lnTo>
                  <a:pt x="839738" y="423728"/>
                </a:lnTo>
                <a:lnTo>
                  <a:pt x="846296" y="431763"/>
                </a:lnTo>
                <a:lnTo>
                  <a:pt x="852579" y="439806"/>
                </a:lnTo>
                <a:lnTo>
                  <a:pt x="861432" y="451427"/>
                </a:lnTo>
                <a:lnTo>
                  <a:pt x="893279" y="493975"/>
                </a:lnTo>
                <a:lnTo>
                  <a:pt x="901794" y="484420"/>
                </a:lnTo>
                <a:lnTo>
                  <a:pt x="927574" y="456328"/>
                </a:lnTo>
                <a:lnTo>
                  <a:pt x="956779" y="426172"/>
                </a:lnTo>
                <a:lnTo>
                  <a:pt x="991228" y="392581"/>
                </a:lnTo>
                <a:lnTo>
                  <a:pt x="1021397" y="365373"/>
                </a:lnTo>
                <a:lnTo>
                  <a:pt x="1050732" y="340478"/>
                </a:lnTo>
                <a:lnTo>
                  <a:pt x="1089962" y="310539"/>
                </a:lnTo>
                <a:lnTo>
                  <a:pt x="1110173" y="296832"/>
                </a:lnTo>
                <a:lnTo>
                  <a:pt x="1104873" y="285376"/>
                </a:lnTo>
                <a:lnTo>
                  <a:pt x="1101796" y="279169"/>
                </a:lnTo>
                <a:close/>
              </a:path>
              <a:path w="1110173" h="493975">
                <a:moveTo>
                  <a:pt x="568668" y="171690"/>
                </a:moveTo>
                <a:lnTo>
                  <a:pt x="478526" y="174432"/>
                </a:lnTo>
                <a:lnTo>
                  <a:pt x="405779" y="178675"/>
                </a:lnTo>
                <a:lnTo>
                  <a:pt x="358179" y="182564"/>
                </a:lnTo>
                <a:lnTo>
                  <a:pt x="311276" y="187196"/>
                </a:lnTo>
                <a:lnTo>
                  <a:pt x="265042" y="192537"/>
                </a:lnTo>
                <a:lnTo>
                  <a:pt x="219445" y="198550"/>
                </a:lnTo>
                <a:lnTo>
                  <a:pt x="174457" y="205202"/>
                </a:lnTo>
                <a:lnTo>
                  <a:pt x="130049" y="212457"/>
                </a:lnTo>
                <a:lnTo>
                  <a:pt x="86189" y="220281"/>
                </a:lnTo>
                <a:lnTo>
                  <a:pt x="42849" y="228639"/>
                </a:lnTo>
                <a:lnTo>
                  <a:pt x="0" y="237495"/>
                </a:lnTo>
                <a:lnTo>
                  <a:pt x="25095" y="331094"/>
                </a:lnTo>
                <a:lnTo>
                  <a:pt x="45993" y="326793"/>
                </a:lnTo>
                <a:lnTo>
                  <a:pt x="67064" y="322759"/>
                </a:lnTo>
                <a:lnTo>
                  <a:pt x="109687" y="315445"/>
                </a:lnTo>
                <a:lnTo>
                  <a:pt x="152888" y="309056"/>
                </a:lnTo>
                <a:lnTo>
                  <a:pt x="196592" y="303497"/>
                </a:lnTo>
                <a:lnTo>
                  <a:pt x="240722" y="298671"/>
                </a:lnTo>
                <a:lnTo>
                  <a:pt x="307550" y="292601"/>
                </a:lnTo>
                <a:lnTo>
                  <a:pt x="419988" y="284800"/>
                </a:lnTo>
                <a:lnTo>
                  <a:pt x="477528" y="281611"/>
                </a:lnTo>
                <a:lnTo>
                  <a:pt x="554070" y="281068"/>
                </a:lnTo>
                <a:lnTo>
                  <a:pt x="566756" y="280915"/>
                </a:lnTo>
                <a:lnTo>
                  <a:pt x="579305" y="280580"/>
                </a:lnTo>
                <a:lnTo>
                  <a:pt x="605445" y="280298"/>
                </a:lnTo>
                <a:lnTo>
                  <a:pt x="655735" y="279211"/>
                </a:lnTo>
                <a:lnTo>
                  <a:pt x="1101796" y="279169"/>
                </a:lnTo>
                <a:lnTo>
                  <a:pt x="1099262" y="274059"/>
                </a:lnTo>
                <a:lnTo>
                  <a:pt x="1093360" y="262875"/>
                </a:lnTo>
                <a:lnTo>
                  <a:pt x="1067240" y="219331"/>
                </a:lnTo>
                <a:lnTo>
                  <a:pt x="1051729" y="196445"/>
                </a:lnTo>
                <a:lnTo>
                  <a:pt x="933280" y="196445"/>
                </a:lnTo>
                <a:lnTo>
                  <a:pt x="912413" y="193654"/>
                </a:lnTo>
                <a:lnTo>
                  <a:pt x="848198" y="185372"/>
                </a:lnTo>
                <a:lnTo>
                  <a:pt x="773010" y="178224"/>
                </a:lnTo>
                <a:lnTo>
                  <a:pt x="682980" y="173132"/>
                </a:lnTo>
                <a:lnTo>
                  <a:pt x="632048" y="172068"/>
                </a:lnTo>
                <a:lnTo>
                  <a:pt x="568668" y="171690"/>
                </a:lnTo>
                <a:close/>
              </a:path>
              <a:path w="1110173" h="493975">
                <a:moveTo>
                  <a:pt x="892453" y="0"/>
                </a:moveTo>
                <a:lnTo>
                  <a:pt x="844041" y="30617"/>
                </a:lnTo>
                <a:lnTo>
                  <a:pt x="816087" y="57181"/>
                </a:lnTo>
                <a:lnTo>
                  <a:pt x="841786" y="87732"/>
                </a:lnTo>
                <a:lnTo>
                  <a:pt x="914216" y="172957"/>
                </a:lnTo>
                <a:lnTo>
                  <a:pt x="933280" y="196445"/>
                </a:lnTo>
                <a:lnTo>
                  <a:pt x="1051729" y="196445"/>
                </a:lnTo>
                <a:lnTo>
                  <a:pt x="1045579" y="187740"/>
                </a:lnTo>
                <a:lnTo>
                  <a:pt x="1022749" y="156863"/>
                </a:lnTo>
                <a:lnTo>
                  <a:pt x="997372" y="124171"/>
                </a:lnTo>
                <a:lnTo>
                  <a:pt x="973448" y="94395"/>
                </a:lnTo>
                <a:lnTo>
                  <a:pt x="942377" y="57147"/>
                </a:lnTo>
                <a:lnTo>
                  <a:pt x="917160" y="27818"/>
                </a:lnTo>
                <a:lnTo>
                  <a:pt x="900668" y="9147"/>
                </a:lnTo>
                <a:lnTo>
                  <a:pt x="892453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0196" y="2438400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Participação</a:t>
            </a:r>
            <a:r>
              <a:rPr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Educativa</a:t>
            </a:r>
            <a:endParaRPr sz="380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da Comunidade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3978" y="2448118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1117600" y="3124200"/>
            <a:ext cx="3810000" cy="3962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74394" marR="875030" indent="0" algn="ctr">
              <a:lnSpc>
                <a:spcPct val="100000"/>
              </a:lnSpc>
            </a:pPr>
            <a:endParaRPr lang="x-none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874394" marR="875030" indent="0" algn="ctr">
              <a:lnSpc>
                <a:spcPct val="100000"/>
              </a:lnSpc>
            </a:pP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rofessores </a:t>
            </a:r>
            <a:endParaRPr lang="x-none" sz="20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874394" marR="875030" indent="0" algn="ctr">
              <a:lnSpc>
                <a:spcPct val="100000"/>
              </a:lnSpc>
            </a:pPr>
            <a:endParaRPr lang="x-none" sz="11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874394" marR="875030" indent="0" algn="ctr">
              <a:lnSpc>
                <a:spcPct val="100000"/>
              </a:lnSpc>
            </a:pP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amiliares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</a:pPr>
            <a:endParaRPr sz="1100" dirty="0"/>
          </a:p>
          <a:p>
            <a:pPr algn="ctr">
              <a:lnSpc>
                <a:spcPct val="100000"/>
              </a:lnSpc>
            </a:pPr>
            <a:r>
              <a:rPr lang="x-none" sz="2000" dirty="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embros da </a:t>
            </a:r>
            <a:endParaRPr lang="x-none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Comunidade</a:t>
            </a:r>
            <a:endParaRPr lang="pt-BR" sz="2000" dirty="0" smtClean="0">
              <a:latin typeface="Verdana"/>
              <a:cs typeface="Verdana"/>
            </a:endParaRPr>
          </a:p>
          <a:p>
            <a:pPr>
              <a:lnSpc>
                <a:spcPts val="1200"/>
              </a:lnSpc>
              <a:spcBef>
                <a:spcPts val="81"/>
              </a:spcBef>
            </a:pPr>
            <a:endParaRPr lang="x-none" sz="1200" dirty="0" smtClean="0"/>
          </a:p>
          <a:p>
            <a:pPr marL="720725" marR="720725" indent="0" algn="ctr">
              <a:lnSpc>
                <a:spcPct val="104200"/>
              </a:lnSpc>
            </a:pPr>
            <a:endParaRPr lang="x-none" sz="11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720725" marR="720725" indent="0" algn="ctr">
              <a:lnSpc>
                <a:spcPct val="104200"/>
              </a:lnSpc>
            </a:pPr>
            <a:endParaRPr lang="x-none" sz="8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720725" marR="720725" indent="0" algn="ctr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autonomia e capacidade de </a:t>
            </a: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decisão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6169802" y="2493075"/>
            <a:ext cx="2536576" cy="7073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8010" marR="588645"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Comissão Gestora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7" name="object 7"/>
          <p:cNvSpPr/>
          <p:nvPr/>
        </p:nvSpPr>
        <p:spPr>
          <a:xfrm>
            <a:off x="982756" y="5226050"/>
            <a:ext cx="8135848" cy="0"/>
          </a:xfrm>
          <a:custGeom>
            <a:avLst/>
            <a:gdLst/>
            <a:ahLst/>
            <a:cxnLst/>
            <a:rect l="l" t="t" r="r" b="b"/>
            <a:pathLst>
              <a:path w="8135848">
                <a:moveTo>
                  <a:pt x="0" y="0"/>
                </a:moveTo>
                <a:lnTo>
                  <a:pt x="8135848" y="0"/>
                </a:lnTo>
              </a:path>
            </a:pathLst>
          </a:custGeom>
          <a:ln w="127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1363724" y="2514600"/>
            <a:ext cx="3259076" cy="385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74394" marR="875030" algn="ctr"/>
            <a:r>
              <a:rPr lang="pt-BR" sz="2000" b="1" dirty="0" smtClean="0">
                <a:solidFill>
                  <a:srgbClr val="FFFFFF"/>
                </a:solidFill>
                <a:latin typeface="Verdana"/>
                <a:cs typeface="Verdana"/>
              </a:rPr>
              <a:t>Comissões Mistas</a:t>
            </a:r>
            <a:endParaRPr lang="pt-BR" sz="2000" dirty="0" smtClean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lang="en-US" sz="750" dirty="0" smtClean="0"/>
          </a:p>
          <a:p>
            <a:pPr marL="892810" marR="893444" algn="ctr">
              <a:lnSpc>
                <a:spcPct val="145800"/>
              </a:lnSpc>
            </a:pP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5537200" y="3124200"/>
            <a:ext cx="3886200" cy="4011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74394" marR="875030" algn="ctr"/>
            <a:endParaRPr lang="pt-BR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874394" marR="875030" algn="ctr"/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Equipe gestora da escola</a:t>
            </a:r>
            <a:endParaRPr lang="pt-BR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</a:pPr>
            <a:endParaRPr lang="pt-BR" sz="1100" dirty="0" smtClean="0"/>
          </a:p>
          <a:p>
            <a:pPr algn="ctr"/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Representantes de cada comissão mista </a:t>
            </a:r>
            <a:endParaRPr lang="pt-BR" sz="2000" dirty="0" smtClean="0">
              <a:latin typeface="Verdana"/>
              <a:cs typeface="Verdana"/>
            </a:endParaRPr>
          </a:p>
          <a:p>
            <a:pPr algn="ctr">
              <a:lnSpc>
                <a:spcPts val="1000"/>
              </a:lnSpc>
            </a:pPr>
            <a:endParaRPr lang="pt-BR" sz="1000" dirty="0" smtClean="0"/>
          </a:p>
          <a:p>
            <a:pPr>
              <a:lnSpc>
                <a:spcPts val="1200"/>
              </a:lnSpc>
              <a:spcBef>
                <a:spcPts val="81"/>
              </a:spcBef>
            </a:pPr>
            <a:endParaRPr lang="pt-BR" sz="1200" dirty="0" smtClean="0"/>
          </a:p>
          <a:p>
            <a:pPr marL="720725" marR="720725" algn="ctr">
              <a:lnSpc>
                <a:spcPct val="104200"/>
              </a:lnSpc>
            </a:pPr>
            <a:endParaRPr lang="pt-BR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720725" marR="720725" algn="ctr">
              <a:lnSpc>
                <a:spcPct val="104200"/>
              </a:lnSpc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confirmam as </a:t>
            </a:r>
            <a:r>
              <a:rPr lang="pt-BR" sz="2000" b="1" dirty="0" smtClean="0">
                <a:solidFill>
                  <a:srgbClr val="333333"/>
                </a:solidFill>
                <a:latin typeface="Verdana"/>
                <a:cs typeface="Verdana"/>
              </a:rPr>
              <a:t>decisão</a:t>
            </a: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 e sancionam junto ao conselho escolar </a:t>
            </a:r>
            <a:endParaRPr lang="pt-BR"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1388021"/>
            <a:ext cx="6114415" cy="5076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Para formar Comissões Mistas é preciso: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Estabelecer prioridades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alorizar todas as comissões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Dar autonomia às comissões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ormar grupos heterogêneos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Conside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a disponibilidade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dos participantes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 bom uso do tempo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Prom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 o diálogo igualitário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Ga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antir plu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alidade de 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alorizar os alunos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0029" indent="-227965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0029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Acreditar no potencial das famílias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Comissões Mistas 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137051"/>
            <a:ext cx="4977130" cy="3600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Comissão de Aprendizagem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sz="13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Comissão de </a:t>
            </a:r>
            <a:r>
              <a:rPr sz="2000" spc="-10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oluntariado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sz="13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Comissão de Inf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aestrutu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sz="13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Comissão de </a:t>
            </a:r>
            <a:r>
              <a:rPr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elações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sz="13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Comissão de </a:t>
            </a:r>
            <a:r>
              <a:rPr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elações </a:t>
            </a:r>
            <a:r>
              <a:rPr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amília/Escola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3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Comissão de </a:t>
            </a:r>
            <a:r>
              <a:rPr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eivindicações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sz="13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Comissão de Biblioteca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sz="13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Comissão de Co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vivência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47655" y="1085317"/>
            <a:ext cx="2926270" cy="5836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Exemplos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Trechos do Artigo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pic>
        <p:nvPicPr>
          <p:cNvPr id="6" name="Picture 5" descr="Captura de Tela 2014-10-10 às 09.12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219200"/>
            <a:ext cx="5791200" cy="4795740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203200" y="6248400"/>
            <a:ext cx="9829800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pt-BR" sz="1400" dirty="0" smtClean="0">
                <a:solidFill>
                  <a:srgbClr val="000000"/>
                </a:solidFill>
                <a:latin typeface="Verdana"/>
                <a:cs typeface="Verdana"/>
              </a:rPr>
              <a:t>Participação E Formação Das Famílias:  A Chave Para O Êxito Educacional Sonhos Compartilhados, Resultados Atingidos</a:t>
            </a:r>
          </a:p>
          <a:p>
            <a:endParaRPr lang="pt-BR" sz="1400" dirty="0">
              <a:solidFill>
                <a:srgbClr val="BB454F"/>
              </a:solidFill>
              <a:latin typeface="Verdana"/>
              <a:cs typeface="Verdana"/>
            </a:endParaRPr>
          </a:p>
          <a:p>
            <a:endParaRPr lang="pt-BR" sz="1400" dirty="0">
              <a:solidFill>
                <a:srgbClr val="BB454F"/>
              </a:solidFill>
              <a:latin typeface="Verdana"/>
              <a:cs typeface="Verdana"/>
            </a:endParaRPr>
          </a:p>
          <a:p>
            <a:endParaRPr lang="pt-BR" sz="1400" dirty="0" smtClean="0">
              <a:solidFill>
                <a:srgbClr val="BB454F"/>
              </a:solidFill>
              <a:latin typeface="Verdana"/>
              <a:cs typeface="Verdana"/>
            </a:endParaRPr>
          </a:p>
          <a:p>
            <a:endParaRPr lang="pt-BR" sz="1400" dirty="0">
              <a:solidFill>
                <a:srgbClr val="BB454F"/>
              </a:solidFill>
              <a:latin typeface="Verdana"/>
              <a:cs typeface="Verdana"/>
            </a:endParaRPr>
          </a:p>
          <a:p>
            <a:endParaRPr lang="pt-BR" sz="1400" dirty="0" smtClean="0">
              <a:solidFill>
                <a:srgbClr val="BB454F"/>
              </a:solidFill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</a:pPr>
            <a:endParaRPr sz="1050" dirty="0">
              <a:solidFill>
                <a:srgbClr val="BB454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2737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1143000"/>
            <a:ext cx="9525000" cy="525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pt-BR" dirty="0" smtClean="0">
                <a:solidFill>
                  <a:srgbClr val="333333"/>
                </a:solidFill>
                <a:latin typeface="Verdana"/>
                <a:cs typeface="Verdana"/>
              </a:rPr>
              <a:t>A "Escola </a:t>
            </a:r>
            <a:r>
              <a:rPr lang="pt-BR" dirty="0" err="1" smtClean="0">
                <a:solidFill>
                  <a:srgbClr val="333333"/>
                </a:solidFill>
                <a:latin typeface="Verdana"/>
                <a:cs typeface="Verdana"/>
              </a:rPr>
              <a:t>Bressol</a:t>
            </a:r>
            <a:r>
              <a:rPr lang="pt-BR" dirty="0" smtClean="0">
                <a:solidFill>
                  <a:srgbClr val="333333"/>
                </a:solidFill>
                <a:latin typeface="Verdana"/>
                <a:cs typeface="Verdana"/>
              </a:rPr>
              <a:t> Municipal </a:t>
            </a:r>
            <a:r>
              <a:rPr lang="pt-BR" dirty="0" err="1" smtClean="0">
                <a:solidFill>
                  <a:srgbClr val="333333"/>
                </a:solidFill>
                <a:latin typeface="Verdana"/>
                <a:cs typeface="Verdana"/>
              </a:rPr>
              <a:t>Cappont</a:t>
            </a:r>
            <a:r>
              <a:rPr lang="pt-BR" dirty="0" smtClean="0">
                <a:solidFill>
                  <a:srgbClr val="333333"/>
                </a:solidFill>
                <a:latin typeface="Verdana"/>
                <a:cs typeface="Verdana"/>
              </a:rPr>
              <a:t> de Lleida" é um centro educacional de Educação Infantil com três salas, as quais distribuímos 47 alunos e alunas, suas famílias e seis docentes. Decidimos fazer a transformação para comunidade de aprendizagem em fevereiro de 2004. O motivo que nos levou a tomar essa decisão foi a firme convicção de que a educação é um processo compartilhado por todos os seus membros. Nosso objetivo era, e é, potencializar ao máximo a aprendizagem e as experiências dos meninos e meninas da escola. </a:t>
            </a:r>
            <a:endParaRPr lang="pt-BR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Trechos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500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1066800"/>
            <a:ext cx="9525000" cy="525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pt-BR" dirty="0">
                <a:latin typeface="Verdana"/>
                <a:cs typeface="Verdana"/>
              </a:rPr>
              <a:t>Quando foi feita a transformação para comunidade de aprendizagem, uma de nossas dúvidas era "o que vai acontecer no ano que vem?", porque sabíamos que a maioria das famílias já não estaria mais no centro educacional. A solução para nossos receios vem diretamente das próprias famílias. Decidimos, entre todos, fazer um boletim informativo no qual está explicado, para nossas famílias, o que é uma comunidade de aprendizagem, como funciona, etc. A esperança e o esforço foram tão grandes que uma ideia inicial de um documento simples, impresso em preto e branco, acabou tornando-se um jornal colorido, com uma editoração caprichada, feito pelas próprias famílias; todo mundo acabou colaborando para a realização e distribuição entre as famílias mais antigas e as novas que estavam recém matriculadas no centro educacional. A participação e o entusiasmo conseguiram estender o envolvimento no centro educacional, que não parou de crescer, desde que começamos a funcionar como comunidade de aprendizagem. 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Trechos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608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1042</Words>
  <Application>Microsoft Macintosh PowerPoint</Application>
  <PresentationFormat>Custom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Formas e Participação dos Familiares  </vt:lpstr>
      <vt:lpstr>Formas e Participação dos Familiares  </vt:lpstr>
      <vt:lpstr>Participação Educativa da Comunidade  </vt:lpstr>
      <vt:lpstr>Comissões Mistas  </vt:lpstr>
      <vt:lpstr>Exemplos  </vt:lpstr>
      <vt:lpstr>Trechos do Artigo  </vt:lpstr>
      <vt:lpstr>Trechos  </vt:lpstr>
      <vt:lpstr>Trechos  </vt:lpstr>
      <vt:lpstr>Trechos  </vt:lpstr>
      <vt:lpstr>Trechos  </vt:lpstr>
      <vt:lpstr>Trechos  </vt:lpstr>
      <vt:lpstr>Trechos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6</cp:revision>
  <dcterms:created xsi:type="dcterms:W3CDTF">2014-10-07T08:36:24Z</dcterms:created>
  <dcterms:modified xsi:type="dcterms:W3CDTF">2014-10-16T01:04:28Z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